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y="6858000" cx="12192000"/>
  <p:notesSz cx="6858000" cy="9144000"/>
  <p:embeddedFontLst>
    <p:embeddedFont>
      <p:font typeface="Montserrat"/>
      <p:regular r:id="rId75"/>
      <p:bold r:id="rId76"/>
      <p:italic r:id="rId77"/>
      <p:boldItalic r:id="rId78"/>
    </p:embeddedFont>
    <p:embeddedFont>
      <p:font typeface="Lato"/>
      <p:regular r:id="rId79"/>
      <p:bold r:id="rId80"/>
      <p:italic r:id="rId81"/>
      <p:boldItalic r:id="rId82"/>
    </p:embeddedFont>
    <p:embeddedFont>
      <p:font typeface="Century Gothic"/>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7" roundtripDataSignature="AMtx7miRrSQ5Qb3HB50pQRHmJAXgG2I/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CenturyGothic-bold.fntdata"/><Relationship Id="rId83" Type="http://schemas.openxmlformats.org/officeDocument/2006/relationships/font" Target="fonts/CenturyGothic-regular.fntdata"/><Relationship Id="rId42" Type="http://schemas.openxmlformats.org/officeDocument/2006/relationships/slide" Target="slides/slide38.xml"/><Relationship Id="rId86" Type="http://schemas.openxmlformats.org/officeDocument/2006/relationships/font" Target="fonts/CenturyGothic-boldItalic.fntdata"/><Relationship Id="rId41" Type="http://schemas.openxmlformats.org/officeDocument/2006/relationships/slide" Target="slides/slide37.xml"/><Relationship Id="rId85" Type="http://schemas.openxmlformats.org/officeDocument/2006/relationships/font" Target="fonts/CenturyGothic-italic.fntdata"/><Relationship Id="rId44" Type="http://schemas.openxmlformats.org/officeDocument/2006/relationships/slide" Target="slides/slide40.xml"/><Relationship Id="rId43" Type="http://schemas.openxmlformats.org/officeDocument/2006/relationships/slide" Target="slides/slide39.xml"/><Relationship Id="rId87" Type="http://customschemas.google.com/relationships/presentationmetadata" Target="meta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Montserrat-regular.fntdata"/><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Montserrat-italic.fntdata"/><Relationship Id="rId32" Type="http://schemas.openxmlformats.org/officeDocument/2006/relationships/slide" Target="slides/slide28.xml"/><Relationship Id="rId76" Type="http://schemas.openxmlformats.org/officeDocument/2006/relationships/font" Target="fonts/Montserrat-bold.fntdata"/><Relationship Id="rId35" Type="http://schemas.openxmlformats.org/officeDocument/2006/relationships/slide" Target="slides/slide31.xml"/><Relationship Id="rId79" Type="http://schemas.openxmlformats.org/officeDocument/2006/relationships/font" Target="fonts/Lato-regular.fntdata"/><Relationship Id="rId34" Type="http://schemas.openxmlformats.org/officeDocument/2006/relationships/slide" Target="slides/slide30.xml"/><Relationship Id="rId78" Type="http://schemas.openxmlformats.org/officeDocument/2006/relationships/font" Target="fonts/Montserrat-bold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3d1731c2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c3d1731c27_1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3d1731c27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c3d1731c27_1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3d1731c27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2c3d1731c27_1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3d1731c27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c3d1731c27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3d1731c27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c3d1731c27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3e3f6d35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c3e3f6d356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3e3f6d3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c3e3f6d356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c3e3f6d35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c3e3f6d356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433c18e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c433c18e8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c3d1731c27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c3d1731c27_1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3d1731c27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c3d1731c27_1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433c18e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c433c18e8c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433c18e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2c433c18e8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433c18e8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2c433c18e8c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433c18e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c433c18e8c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433c18e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c433c18e8c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433c18e8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2c433c18e8c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c433c18e8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2c433c18e8c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c433c18e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2c433c18e8c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c433c18e8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2c433c18e8c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c433c18e8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2c433c18e8c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c5ff3be0c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c5ff3be0c0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433c18e8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2c433c18e8c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c433c18e8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c433c18e8c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c433c18e8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2c433c18e8c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c433c18e8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2c433c18e8c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c433c18e8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2c433c18e8c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c433c18e8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2c433c18e8c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c433c18e8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2c433c18e8c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c433c18e8c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c433c18e8c_0_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c433c18e8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2c433c18e8c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c433c18e8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c433c18e8c_0_4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c49ef490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2c49ef4904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c49ef4904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c49ef4904c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c49ef4904c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c49ef4904c_1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c49ef4904c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c49ef4904c_1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c433c18e8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2c433c18e8c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3d1731c2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c3d1731c27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c5ff3be0c0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2c5ff3be0c0_1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5ff3be0c0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c5ff3be0c0_1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c5ff3be0c0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2c5ff3be0c0_1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c45a964a56_3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c45a964a56_3_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c5ff3be0c0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2c5ff3be0c0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c45a964a5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2c45a964a56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c433c18e8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2c433c18e8c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c433c18e8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2c433c18e8c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c45a964a56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c45a964a56_3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c45a964a56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2c45a964a56_3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3d1731c27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c3d1731c27_1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c45a964a56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2c45a964a56_3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45a964a56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2c45a964a56_3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c45a964a56_3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2c45a964a56_3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c5ff3be0c0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2c5ff3be0c0_1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c5ff3be0c0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2c5ff3be0c0_1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c5ff3be0c0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c5ff3be0c0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c5ff3be0c0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2c5ff3be0c0_4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6c76d753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6c76d75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3d1731c2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c3d1731c27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3d1731c27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c3d1731c27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c4c4c6b9aa_0_1174"/>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2c4c4c6b9aa_0_1174"/>
          <p:cNvGrpSpPr/>
          <p:nvPr/>
        </p:nvGrpSpPr>
        <p:grpSpPr>
          <a:xfrm>
            <a:off x="0" y="654"/>
            <a:ext cx="6871435" cy="6845694"/>
            <a:chOff x="0" y="75"/>
            <a:chExt cx="5153705" cy="5152950"/>
          </a:xfrm>
        </p:grpSpPr>
        <p:sp>
          <p:nvSpPr>
            <p:cNvPr id="12" name="Google Shape;12;g2c4c4c6b9aa_0_117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c4c4c6b9aa_0_117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g2c4c4c6b9aa_0_1174"/>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g2c4c4c6b9aa_0_1174"/>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 name="Google Shape;16;g2c4c4c6b9aa_0_1174"/>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17" name="Google Shape;17;g2c4c4c6b9aa_0_1174"/>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18" name="Google Shape;18;g2c4c4c6b9aa_0_11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g2c4c4c6b9aa_0_1270"/>
          <p:cNvGrpSpPr/>
          <p:nvPr/>
        </p:nvGrpSpPr>
        <p:grpSpPr>
          <a:xfrm>
            <a:off x="5875053" y="0"/>
            <a:ext cx="6316642" cy="6857248"/>
            <a:chOff x="4406400" y="0"/>
            <a:chExt cx="4737600" cy="5143065"/>
          </a:xfrm>
        </p:grpSpPr>
        <p:sp>
          <p:nvSpPr>
            <p:cNvPr id="107" name="Google Shape;107;g2c4c4c6b9aa_0_127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2c4c4c6b9aa_0_127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g2c4c4c6b9aa_0_127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g2c4c4c6b9aa_0_127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g2c4c4c6b9aa_0_127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2c4c4c6b9aa_0_127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2c4c4c6b9aa_0_127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2c4c4c6b9aa_0_1270"/>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2c4c4c6b9aa_0_127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2c4c4c6b9aa_0_127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2c4c4c6b9aa_0_127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2c4c4c6b9aa_0_127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g2c4c4c6b9aa_0_127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2c4c4c6b9aa_0_127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2c4c4c6b9aa_0_127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2c4c4c6b9aa_0_127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2c4c4c6b9aa_0_127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2c4c4c6b9aa_0_127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g2c4c4c6b9aa_0_1270"/>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126" name="Google Shape;126;g2c4c4c6b9aa_0_1270"/>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27" name="Google Shape;127;g2c4c4c6b9aa_0_12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g2c4c4c6b9aa_0_12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g2c4c4c6b9aa_0_1295"/>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g2c4c4c6b9aa_0_1295"/>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1600"/>
              </a:spcBef>
              <a:spcAft>
                <a:spcPts val="0"/>
              </a:spcAft>
              <a:buClr>
                <a:schemeClr val="lt1"/>
              </a:buClr>
              <a:buSzPts val="1800"/>
              <a:buChar char="○"/>
              <a:defRPr/>
            </a:lvl2pPr>
            <a:lvl3pPr indent="-342900" lvl="2" marL="1371600" rtl="0" algn="l">
              <a:lnSpc>
                <a:spcPct val="90000"/>
              </a:lnSpc>
              <a:spcBef>
                <a:spcPts val="1600"/>
              </a:spcBef>
              <a:spcAft>
                <a:spcPts val="0"/>
              </a:spcAft>
              <a:buClr>
                <a:schemeClr val="lt1"/>
              </a:buClr>
              <a:buSzPts val="1800"/>
              <a:buChar char="■"/>
              <a:defRPr/>
            </a:lvl3pPr>
            <a:lvl4pPr indent="-342900" lvl="3" marL="1828800" rtl="0" algn="l">
              <a:lnSpc>
                <a:spcPct val="90000"/>
              </a:lnSpc>
              <a:spcBef>
                <a:spcPts val="1600"/>
              </a:spcBef>
              <a:spcAft>
                <a:spcPts val="0"/>
              </a:spcAft>
              <a:buClr>
                <a:schemeClr val="lt1"/>
              </a:buClr>
              <a:buSzPts val="1800"/>
              <a:buChar char="●"/>
              <a:defRPr/>
            </a:lvl4pPr>
            <a:lvl5pPr indent="-342900" lvl="4" marL="2286000" rtl="0" algn="l">
              <a:lnSpc>
                <a:spcPct val="90000"/>
              </a:lnSpc>
              <a:spcBef>
                <a:spcPts val="1600"/>
              </a:spcBef>
              <a:spcAft>
                <a:spcPts val="0"/>
              </a:spcAft>
              <a:buClr>
                <a:schemeClr val="lt1"/>
              </a:buClr>
              <a:buSzPts val="1800"/>
              <a:buChar char="○"/>
              <a:defRPr/>
            </a:lvl5pPr>
            <a:lvl6pPr indent="-342900" lvl="5" marL="2743200" rtl="0" algn="l">
              <a:lnSpc>
                <a:spcPct val="90000"/>
              </a:lnSpc>
              <a:spcBef>
                <a:spcPts val="1600"/>
              </a:spcBef>
              <a:spcAft>
                <a:spcPts val="0"/>
              </a:spcAft>
              <a:buClr>
                <a:schemeClr val="lt1"/>
              </a:buClr>
              <a:buSzPts val="1800"/>
              <a:buChar char="■"/>
              <a:defRPr/>
            </a:lvl6pPr>
            <a:lvl7pPr indent="-342900" lvl="6" marL="3200400" rtl="0" algn="l">
              <a:lnSpc>
                <a:spcPct val="90000"/>
              </a:lnSpc>
              <a:spcBef>
                <a:spcPts val="1600"/>
              </a:spcBef>
              <a:spcAft>
                <a:spcPts val="0"/>
              </a:spcAft>
              <a:buClr>
                <a:schemeClr val="lt1"/>
              </a:buClr>
              <a:buSzPts val="1800"/>
              <a:buChar char="●"/>
              <a:defRPr/>
            </a:lvl7pPr>
            <a:lvl8pPr indent="-342900" lvl="7" marL="3657600" rtl="0" algn="l">
              <a:lnSpc>
                <a:spcPct val="90000"/>
              </a:lnSpc>
              <a:spcBef>
                <a:spcPts val="1600"/>
              </a:spcBef>
              <a:spcAft>
                <a:spcPts val="0"/>
              </a:spcAft>
              <a:buClr>
                <a:schemeClr val="lt1"/>
              </a:buClr>
              <a:buSzPts val="1800"/>
              <a:buChar char="○"/>
              <a:defRPr/>
            </a:lvl8pPr>
            <a:lvl9pPr indent="-342900" lvl="8" marL="4114800" rtl="0" algn="l">
              <a:lnSpc>
                <a:spcPct val="90000"/>
              </a:lnSpc>
              <a:spcBef>
                <a:spcPts val="1600"/>
              </a:spcBef>
              <a:spcAft>
                <a:spcPts val="1600"/>
              </a:spcAft>
              <a:buClr>
                <a:schemeClr val="lt1"/>
              </a:buClr>
              <a:buSzPts val="1800"/>
              <a:buChar char="■"/>
              <a:defRPr/>
            </a:lvl9pPr>
          </a:lstStyle>
          <a:p/>
        </p:txBody>
      </p:sp>
      <p:sp>
        <p:nvSpPr>
          <p:cNvPr id="133" name="Google Shape;133;g2c4c4c6b9aa_0_1295"/>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2c4c4c6b9aa_0_1295"/>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2c4c4c6b9aa_0_1295"/>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g2c4c4c6b9aa_0_1184"/>
          <p:cNvGrpSpPr/>
          <p:nvPr/>
        </p:nvGrpSpPr>
        <p:grpSpPr>
          <a:xfrm>
            <a:off x="5875053" y="0"/>
            <a:ext cx="6316642" cy="6857248"/>
            <a:chOff x="4406400" y="0"/>
            <a:chExt cx="4737600" cy="5143065"/>
          </a:xfrm>
        </p:grpSpPr>
        <p:sp>
          <p:nvSpPr>
            <p:cNvPr id="21" name="Google Shape;21;g2c4c4c6b9aa_0_118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2c4c4c6b9aa_0_118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2c4c4c6b9aa_0_118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2c4c4c6b9aa_0_118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2c4c4c6b9aa_0_118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2c4c4c6b9aa_0_118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c4c4c6b9aa_0_118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2c4c4c6b9aa_0_1184"/>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2c4c4c6b9aa_0_118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2c4c4c6b9aa_0_118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2c4c4c6b9aa_0_118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2c4c4c6b9aa_0_118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2c4c4c6b9aa_0_118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2c4c4c6b9aa_0_118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c4c4c6b9aa_0_118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2c4c4c6b9aa_0_118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2c4c4c6b9aa_0_118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2c4c4c6b9aa_0_118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g2c4c4c6b9aa_0_1184"/>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0" name="Google Shape;40;g2c4c4c6b9aa_0_11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g2c4c4c6b9aa_0_1206"/>
          <p:cNvGrpSpPr/>
          <p:nvPr/>
        </p:nvGrpSpPr>
        <p:grpSpPr>
          <a:xfrm>
            <a:off x="0" y="507989"/>
            <a:ext cx="1383765" cy="1355016"/>
            <a:chOff x="0" y="381001"/>
            <a:chExt cx="1037850" cy="1016287"/>
          </a:xfrm>
        </p:grpSpPr>
        <p:sp>
          <p:nvSpPr>
            <p:cNvPr id="43" name="Google Shape;43;g2c4c4c6b9aa_0_120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c4c4c6b9aa_0_120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2c4c4c6b9aa_0_120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6" name="Google Shape;46;g2c4c4c6b9aa_0_1206"/>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7" name="Google Shape;47;g2c4c4c6b9aa_0_120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g2c4c4c6b9aa_0_1213"/>
          <p:cNvGrpSpPr/>
          <p:nvPr/>
        </p:nvGrpSpPr>
        <p:grpSpPr>
          <a:xfrm>
            <a:off x="0" y="507989"/>
            <a:ext cx="1383765" cy="1355016"/>
            <a:chOff x="0" y="381001"/>
            <a:chExt cx="1037850" cy="1016287"/>
          </a:xfrm>
        </p:grpSpPr>
        <p:sp>
          <p:nvSpPr>
            <p:cNvPr id="50" name="Google Shape;50;g2c4c4c6b9aa_0_121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2c4c4c6b9aa_0_1213"/>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2c4c4c6b9aa_0_1213"/>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3" name="Google Shape;53;g2c4c4c6b9aa_0_1213"/>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4" name="Google Shape;54;g2c4c4c6b9aa_0_1213"/>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5" name="Google Shape;55;g2c4c4c6b9aa_0_12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g2c4c4c6b9aa_0_1221"/>
          <p:cNvGrpSpPr/>
          <p:nvPr/>
        </p:nvGrpSpPr>
        <p:grpSpPr>
          <a:xfrm>
            <a:off x="0" y="507989"/>
            <a:ext cx="1383765" cy="1355016"/>
            <a:chOff x="0" y="381001"/>
            <a:chExt cx="1037850" cy="1016287"/>
          </a:xfrm>
        </p:grpSpPr>
        <p:sp>
          <p:nvSpPr>
            <p:cNvPr id="58" name="Google Shape;58;g2c4c4c6b9aa_0_122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g2c4c4c6b9aa_0_122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 name="Google Shape;60;g2c4c4c6b9aa_0_122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1" name="Google Shape;61;g2c4c4c6b9aa_0_12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g2c4c4c6b9aa_0_1227"/>
          <p:cNvGrpSpPr/>
          <p:nvPr/>
        </p:nvGrpSpPr>
        <p:grpSpPr>
          <a:xfrm>
            <a:off x="0" y="507989"/>
            <a:ext cx="1383765" cy="1355016"/>
            <a:chOff x="0" y="381001"/>
            <a:chExt cx="1037850" cy="1016287"/>
          </a:xfrm>
        </p:grpSpPr>
        <p:sp>
          <p:nvSpPr>
            <p:cNvPr id="64" name="Google Shape;64;g2c4c4c6b9aa_0_122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2c4c4c6b9aa_0_122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2c4c4c6b9aa_0_122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7" name="Google Shape;67;g2c4c4c6b9aa_0_122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68" name="Google Shape;68;g2c4c4c6b9aa_0_12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g2c4c4c6b9aa_0_1234"/>
          <p:cNvGrpSpPr/>
          <p:nvPr/>
        </p:nvGrpSpPr>
        <p:grpSpPr>
          <a:xfrm>
            <a:off x="5875053" y="0"/>
            <a:ext cx="6316642" cy="6857829"/>
            <a:chOff x="4406400" y="0"/>
            <a:chExt cx="4737600" cy="5143500"/>
          </a:xfrm>
        </p:grpSpPr>
        <p:sp>
          <p:nvSpPr>
            <p:cNvPr id="71" name="Google Shape;71;g2c4c4c6b9aa_0_123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g2c4c4c6b9aa_0_123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2c4c4c6b9aa_0_123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2c4c4c6b9aa_0_123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2c4c4c6b9aa_0_123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2c4c4c6b9aa_0_123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2c4c4c6b9aa_0_123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2c4c4c6b9aa_0_1234"/>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2c4c4c6b9aa_0_123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2c4c4c6b9aa_0_123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2c4c4c6b9aa_0_123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2c4c4c6b9aa_0_123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2c4c4c6b9aa_0_123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2c4c4c6b9aa_0_123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2c4c4c6b9aa_0_123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2c4c4c6b9aa_0_123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2c4c4c6b9aa_0_123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2c4c4c6b9aa_0_123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 name="Google Shape;89;g2c4c4c6b9aa_0_1234"/>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0" name="Google Shape;90;g2c4c4c6b9aa_0_12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g2c4c4c6b9aa_0_1256"/>
          <p:cNvGrpSpPr/>
          <p:nvPr/>
        </p:nvGrpSpPr>
        <p:grpSpPr>
          <a:xfrm>
            <a:off x="0" y="507989"/>
            <a:ext cx="1383765" cy="1355016"/>
            <a:chOff x="0" y="381001"/>
            <a:chExt cx="1037850" cy="1016287"/>
          </a:xfrm>
        </p:grpSpPr>
        <p:sp>
          <p:nvSpPr>
            <p:cNvPr id="93" name="Google Shape;93;g2c4c4c6b9aa_0_125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2c4c4c6b9aa_0_125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2c4c4c6b9aa_0_1256"/>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6" name="Google Shape;96;g2c4c4c6b9aa_0_1256"/>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7" name="Google Shape;97;g2c4c4c6b9aa_0_1256"/>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8" name="Google Shape;98;g2c4c4c6b9aa_0_12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g2c4c4c6b9aa_0_1264"/>
          <p:cNvGrpSpPr/>
          <p:nvPr/>
        </p:nvGrpSpPr>
        <p:grpSpPr>
          <a:xfrm>
            <a:off x="0" y="5504636"/>
            <a:ext cx="931877" cy="912853"/>
            <a:chOff x="0" y="3785672"/>
            <a:chExt cx="698925" cy="684657"/>
          </a:xfrm>
        </p:grpSpPr>
        <p:sp>
          <p:nvSpPr>
            <p:cNvPr id="101" name="Google Shape;101;g2c4c4c6b9aa_0_126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2c4c4c6b9aa_0_126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g2c4c4c6b9aa_0_1264"/>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104" name="Google Shape;104;g2c4c4c6b9aa_0_12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g2c4c4c6b9aa_0_11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7" name="Google Shape;7;g2c4c4c6b9aa_0_117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8" name="Google Shape;8;g2c4c4c6b9aa_0_117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lt1"/>
                </a:solidFill>
                <a:latin typeface="Lato"/>
                <a:ea typeface="Lato"/>
                <a:cs typeface="Lato"/>
                <a:sym typeface="Lato"/>
              </a:defRPr>
            </a:lvl1pPr>
            <a:lvl2pPr lvl="1" rtl="0" algn="r">
              <a:buNone/>
              <a:defRPr sz="1300">
                <a:solidFill>
                  <a:schemeClr val="lt1"/>
                </a:solidFill>
                <a:latin typeface="Lato"/>
                <a:ea typeface="Lato"/>
                <a:cs typeface="Lato"/>
                <a:sym typeface="Lato"/>
              </a:defRPr>
            </a:lvl2pPr>
            <a:lvl3pPr lvl="2" rtl="0" algn="r">
              <a:buNone/>
              <a:defRPr sz="1300">
                <a:solidFill>
                  <a:schemeClr val="lt1"/>
                </a:solidFill>
                <a:latin typeface="Lato"/>
                <a:ea typeface="Lato"/>
                <a:cs typeface="Lato"/>
                <a:sym typeface="Lato"/>
              </a:defRPr>
            </a:lvl3pPr>
            <a:lvl4pPr lvl="3" rtl="0" algn="r">
              <a:buNone/>
              <a:defRPr sz="1300">
                <a:solidFill>
                  <a:schemeClr val="lt1"/>
                </a:solidFill>
                <a:latin typeface="Lato"/>
                <a:ea typeface="Lato"/>
                <a:cs typeface="Lato"/>
                <a:sym typeface="Lato"/>
              </a:defRPr>
            </a:lvl4pPr>
            <a:lvl5pPr lvl="4" rtl="0" algn="r">
              <a:buNone/>
              <a:defRPr sz="1300">
                <a:solidFill>
                  <a:schemeClr val="lt1"/>
                </a:solidFill>
                <a:latin typeface="Lato"/>
                <a:ea typeface="Lato"/>
                <a:cs typeface="Lato"/>
                <a:sym typeface="Lato"/>
              </a:defRPr>
            </a:lvl5pPr>
            <a:lvl6pPr lvl="5" rtl="0" algn="r">
              <a:buNone/>
              <a:defRPr sz="1300">
                <a:solidFill>
                  <a:schemeClr val="lt1"/>
                </a:solidFill>
                <a:latin typeface="Lato"/>
                <a:ea typeface="Lato"/>
                <a:cs typeface="Lato"/>
                <a:sym typeface="Lato"/>
              </a:defRPr>
            </a:lvl6pPr>
            <a:lvl7pPr lvl="6" rtl="0" algn="r">
              <a:buNone/>
              <a:defRPr sz="1300">
                <a:solidFill>
                  <a:schemeClr val="lt1"/>
                </a:solidFill>
                <a:latin typeface="Lato"/>
                <a:ea typeface="Lato"/>
                <a:cs typeface="Lato"/>
                <a:sym typeface="Lato"/>
              </a:defRPr>
            </a:lvl7pPr>
            <a:lvl8pPr lvl="7" rtl="0" algn="r">
              <a:buNone/>
              <a:defRPr sz="1300">
                <a:solidFill>
                  <a:schemeClr val="lt1"/>
                </a:solidFill>
                <a:latin typeface="Lato"/>
                <a:ea typeface="Lato"/>
                <a:cs typeface="Lato"/>
                <a:sym typeface="Lato"/>
              </a:defRPr>
            </a:lvl8pPr>
            <a:lvl9pPr lvl="8" rtl="0"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pic>
        <p:nvPicPr>
          <p:cNvPr id="140" name="Google Shape;140;p1"/>
          <p:cNvPicPr preferRelativeResize="0"/>
          <p:nvPr/>
        </p:nvPicPr>
        <p:blipFill rotWithShape="1">
          <a:blip r:embed="rId3">
            <a:alphaModFix/>
          </a:blip>
          <a:srcRect b="0" l="0" r="0" t="0"/>
          <a:stretch/>
        </p:blipFill>
        <p:spPr>
          <a:xfrm>
            <a:off x="-270183" y="-70265"/>
            <a:ext cx="2756709" cy="2011360"/>
          </a:xfrm>
          <a:prstGeom prst="rect">
            <a:avLst/>
          </a:prstGeom>
          <a:noFill/>
          <a:ln>
            <a:noFill/>
          </a:ln>
        </p:spPr>
      </p:pic>
      <p:sp>
        <p:nvSpPr>
          <p:cNvPr id="141" name="Google Shape;141;p1"/>
          <p:cNvSpPr txBox="1"/>
          <p:nvPr/>
        </p:nvSpPr>
        <p:spPr>
          <a:xfrm>
            <a:off x="3673642" y="641684"/>
            <a:ext cx="5181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cap="none" strike="noStrike">
                <a:solidFill>
                  <a:schemeClr val="lt1"/>
                </a:solidFill>
                <a:latin typeface="Times New Roman"/>
                <a:ea typeface="Times New Roman"/>
                <a:cs typeface="Times New Roman"/>
                <a:sym typeface="Times New Roman"/>
              </a:rPr>
              <a:t>BAN CƠ YẾU CHÍNH PHỦ </a:t>
            </a:r>
            <a:endParaRPr/>
          </a:p>
          <a:p>
            <a:pPr indent="0" lvl="0" marL="0" marR="0" rtl="0" algn="ctr">
              <a:spcBef>
                <a:spcPts val="0"/>
              </a:spcBef>
              <a:spcAft>
                <a:spcPts val="0"/>
              </a:spcAft>
              <a:buNone/>
            </a:pPr>
            <a:r>
              <a:rPr b="1" lang="en-US" sz="2400" cap="none" strike="noStrike">
                <a:solidFill>
                  <a:schemeClr val="lt1"/>
                </a:solidFill>
                <a:latin typeface="Times New Roman"/>
                <a:ea typeface="Times New Roman"/>
                <a:cs typeface="Times New Roman"/>
                <a:sym typeface="Times New Roman"/>
              </a:rPr>
              <a:t>HỌC VIỆN KỸ THUẬT MẬT MÃ</a:t>
            </a:r>
            <a:r>
              <a:rPr b="1" i="0" lang="en-US" sz="2400" u="sng" cap="none" strike="noStrike">
                <a:solidFill>
                  <a:schemeClr val="lt1"/>
                </a:solidFill>
                <a:latin typeface="Times New Roman"/>
                <a:ea typeface="Times New Roman"/>
                <a:cs typeface="Times New Roman"/>
                <a:sym typeface="Times New Roman"/>
              </a:rPr>
              <a:t> </a:t>
            </a:r>
            <a:endParaRPr/>
          </a:p>
        </p:txBody>
      </p:sp>
      <p:sp>
        <p:nvSpPr>
          <p:cNvPr id="142" name="Google Shape;142;p1"/>
          <p:cNvSpPr txBox="1"/>
          <p:nvPr/>
        </p:nvSpPr>
        <p:spPr>
          <a:xfrm>
            <a:off x="4090737" y="1897762"/>
            <a:ext cx="42513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BÁO CÁO MÔN HỌC  </a:t>
            </a:r>
            <a:endParaRPr/>
          </a:p>
          <a:p>
            <a:pPr indent="0" lvl="0" marL="0" marR="0" rtl="0" algn="ctr">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KỸ THUẬT LẬP TRÌNH </a:t>
            </a:r>
            <a:endParaRPr/>
          </a:p>
        </p:txBody>
      </p:sp>
      <p:sp>
        <p:nvSpPr>
          <p:cNvPr id="143" name="Google Shape;143;p1"/>
          <p:cNvSpPr txBox="1"/>
          <p:nvPr/>
        </p:nvSpPr>
        <p:spPr>
          <a:xfrm>
            <a:off x="3467250" y="2939400"/>
            <a:ext cx="5714700" cy="69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900">
                <a:solidFill>
                  <a:schemeClr val="lt1"/>
                </a:solidFill>
                <a:latin typeface="Times New Roman"/>
                <a:ea typeface="Times New Roman"/>
                <a:cs typeface="Times New Roman"/>
                <a:sym typeface="Times New Roman"/>
              </a:rPr>
              <a:t>HTTP PROGRAMMING</a:t>
            </a:r>
            <a:endParaRPr sz="2500"/>
          </a:p>
        </p:txBody>
      </p:sp>
      <p:sp>
        <p:nvSpPr>
          <p:cNvPr id="144" name="Google Shape;144;p1"/>
          <p:cNvSpPr txBox="1"/>
          <p:nvPr/>
        </p:nvSpPr>
        <p:spPr>
          <a:xfrm>
            <a:off x="417095" y="4604084"/>
            <a:ext cx="404261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Giảng viên hướng dẫn:</a:t>
            </a:r>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TS. Nguyễn Mạnh Thắng </a:t>
            </a:r>
            <a:endParaRPr sz="2400">
              <a:solidFill>
                <a:schemeClr val="lt1"/>
              </a:solidFill>
              <a:latin typeface="Times New Roman"/>
              <a:ea typeface="Times New Roman"/>
              <a:cs typeface="Times New Roman"/>
              <a:sym typeface="Times New Roman"/>
            </a:endParaRPr>
          </a:p>
        </p:txBody>
      </p:sp>
      <p:sp>
        <p:nvSpPr>
          <p:cNvPr id="145" name="Google Shape;145;p1"/>
          <p:cNvSpPr txBox="1"/>
          <p:nvPr/>
        </p:nvSpPr>
        <p:spPr>
          <a:xfrm>
            <a:off x="6096000" y="4491789"/>
            <a:ext cx="45879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Sinh viên thực hiện:</a:t>
            </a:r>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Bùi Trung Kiên</a:t>
            </a:r>
            <a:r>
              <a:rPr lang="en-US" sz="2400">
                <a:solidFill>
                  <a:schemeClr val="lt1"/>
                </a:solidFill>
                <a:latin typeface="Times New Roman"/>
                <a:ea typeface="Times New Roman"/>
                <a:cs typeface="Times New Roman"/>
                <a:sym typeface="Times New Roman"/>
              </a:rPr>
              <a:t> – AT180228</a:t>
            </a:r>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Nguyễn Tuấn Minh</a:t>
            </a:r>
            <a:r>
              <a:rPr lang="en-US" sz="2400">
                <a:solidFill>
                  <a:schemeClr val="lt1"/>
                </a:solidFill>
                <a:latin typeface="Times New Roman"/>
                <a:ea typeface="Times New Roman"/>
                <a:cs typeface="Times New Roman"/>
                <a:sym typeface="Times New Roman"/>
              </a:rPr>
              <a:t> – AT180633</a:t>
            </a:r>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Nguyễn Đức Anh</a:t>
            </a:r>
            <a:r>
              <a:rPr lang="en-US" sz="2400">
                <a:solidFill>
                  <a:schemeClr val="lt1"/>
                </a:solidFill>
                <a:latin typeface="Times New Roman"/>
                <a:ea typeface="Times New Roman"/>
                <a:cs typeface="Times New Roman"/>
                <a:sym typeface="Times New Roman"/>
              </a:rPr>
              <a:t> – AT180602</a:t>
            </a:r>
            <a:endParaRPr/>
          </a:p>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Nguyễn Thái Dương</a:t>
            </a:r>
            <a:r>
              <a:rPr lang="en-US" sz="2400">
                <a:solidFill>
                  <a:schemeClr val="lt1"/>
                </a:solidFill>
                <a:latin typeface="Times New Roman"/>
                <a:ea typeface="Times New Roman"/>
                <a:cs typeface="Times New Roman"/>
                <a:sym typeface="Times New Roman"/>
              </a:rPr>
              <a:t> – AT180612 </a:t>
            </a:r>
            <a:endParaRPr sz="2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46" name="Google Shape;146;p1"/>
          <p:cNvSpPr txBox="1"/>
          <p:nvPr/>
        </p:nvSpPr>
        <p:spPr>
          <a:xfrm>
            <a:off x="8341895" y="3765066"/>
            <a:ext cx="32886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Times New Roman"/>
                <a:ea typeface="Times New Roman"/>
                <a:cs typeface="Times New Roman"/>
                <a:sym typeface="Times New Roman"/>
              </a:rPr>
              <a:t>Ngành: An toàn thông tin </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c3d1731c27_1_129"/>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00" name="Google Shape;300;g2c3d1731c27_1_129"/>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301" name="Google Shape;301;g2c3d1731c27_1_129"/>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2" name="Google Shape;302;g2c3d1731c27_1_129"/>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1.2</a:t>
            </a:r>
            <a:endParaRPr/>
          </a:p>
        </p:txBody>
      </p:sp>
      <p:sp>
        <p:nvSpPr>
          <p:cNvPr id="303" name="Google Shape;303;g2c3d1731c27_1_129"/>
          <p:cNvSpPr txBox="1"/>
          <p:nvPr/>
        </p:nvSpPr>
        <p:spPr>
          <a:xfrm>
            <a:off x="1516274" y="370400"/>
            <a:ext cx="8981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Lịch sử và phát triển về giao thức HTTP</a:t>
            </a:r>
            <a:endParaRPr/>
          </a:p>
        </p:txBody>
      </p:sp>
      <p:sp>
        <p:nvSpPr>
          <p:cNvPr id="304" name="Google Shape;304;g2c3d1731c27_1_129"/>
          <p:cNvSpPr txBox="1"/>
          <p:nvPr/>
        </p:nvSpPr>
        <p:spPr>
          <a:xfrm>
            <a:off x="1266475" y="2745125"/>
            <a:ext cx="9508200" cy="3755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 là giao thức quan trọng nhất trong việc truyền tải dữ liệu trên mạng.</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Cho phép truy cập vào trang web, tải xuống tài liệu, tương tác với các ứng dụng web, và bảo mật dữ liệu trên mạng.</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 đảm bảo tính an toàn, bảo mật, tăng tốc độ truyền tải, và cải thiện hiệu suất trong việc truyền tải dữ liệu.</a:t>
            </a:r>
            <a:endParaRPr sz="2800">
              <a:solidFill>
                <a:schemeClr val="lt1"/>
              </a:solidFill>
              <a:latin typeface="Times New Roman"/>
              <a:ea typeface="Times New Roman"/>
              <a:cs typeface="Times New Roman"/>
              <a:sym typeface="Times New Roman"/>
            </a:endParaRPr>
          </a:p>
        </p:txBody>
      </p:sp>
      <p:sp>
        <p:nvSpPr>
          <p:cNvPr id="305" name="Google Shape;305;g2c3d1731c27_1_129"/>
          <p:cNvSpPr txBox="1"/>
          <p:nvPr/>
        </p:nvSpPr>
        <p:spPr>
          <a:xfrm>
            <a:off x="1287675" y="1430975"/>
            <a:ext cx="99288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Tầm quan trọng của giao thức HTTP đối với việc truyền tải dữ liệu trên mạng</a:t>
            </a:r>
            <a:endParaRPr sz="3200">
              <a:solidFill>
                <a:schemeClr val="lt1"/>
              </a:solidFill>
              <a:latin typeface="Century Gothic"/>
              <a:ea typeface="Century Gothic"/>
              <a:cs typeface="Century Gothic"/>
              <a:sym typeface="Century Gothic"/>
            </a:endParaRPr>
          </a:p>
        </p:txBody>
      </p:sp>
      <p:sp>
        <p:nvSpPr>
          <p:cNvPr id="306" name="Google Shape;306;g2c3d1731c27_1_129"/>
          <p:cNvSpPr/>
          <p:nvPr/>
        </p:nvSpPr>
        <p:spPr>
          <a:xfrm>
            <a:off x="400000" y="17074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07" name="Google Shape;307;g2c3d1731c27_1_129"/>
          <p:cNvSpPr/>
          <p:nvPr/>
        </p:nvSpPr>
        <p:spPr>
          <a:xfrm>
            <a:off x="437063" y="17447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8" name="Google Shape;308;g2c3d1731c27_1_129"/>
          <p:cNvSpPr txBox="1"/>
          <p:nvPr/>
        </p:nvSpPr>
        <p:spPr>
          <a:xfrm>
            <a:off x="437077" y="1882025"/>
            <a:ext cx="7809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1.2.3</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c3d1731c27_1_147"/>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14" name="Google Shape;314;g2c3d1731c27_1_14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315" name="Google Shape;315;g2c3d1731c27_1_14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6" name="Google Shape;316;g2c3d1731c27_1_147"/>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1.3</a:t>
            </a:r>
            <a:endParaRPr/>
          </a:p>
        </p:txBody>
      </p:sp>
      <p:sp>
        <p:nvSpPr>
          <p:cNvPr id="317" name="Google Shape;317;g2c3d1731c27_1_147"/>
          <p:cNvSpPr txBox="1"/>
          <p:nvPr/>
        </p:nvSpPr>
        <p:spPr>
          <a:xfrm>
            <a:off x="1516275" y="370400"/>
            <a:ext cx="9098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Mục đích và cơ chế hoạt động của HTTP</a:t>
            </a:r>
            <a:endParaRPr/>
          </a:p>
        </p:txBody>
      </p:sp>
      <p:sp>
        <p:nvSpPr>
          <p:cNvPr id="318" name="Google Shape;318;g2c3d1731c27_1_147"/>
          <p:cNvSpPr txBox="1"/>
          <p:nvPr/>
        </p:nvSpPr>
        <p:spPr>
          <a:xfrm>
            <a:off x="504475" y="2211725"/>
            <a:ext cx="11243100" cy="4445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3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Truy cập trang web: Cho phép truy cập vào các trang web trên Internet.</a:t>
            </a:r>
            <a:endParaRPr sz="2800">
              <a:solidFill>
                <a:schemeClr val="lt1"/>
              </a:solidFill>
              <a:latin typeface="Times New Roman"/>
              <a:ea typeface="Times New Roman"/>
              <a:cs typeface="Times New Roman"/>
              <a:sym typeface="Times New Roman"/>
            </a:endParaRPr>
          </a:p>
          <a:p>
            <a:pPr indent="-342900" lvl="0" marL="342900" marR="0" rtl="0" algn="l">
              <a:lnSpc>
                <a:spcPct val="13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Tải xuống tài liệu: Cho phép tải xuống các tài liệu từ Internet.</a:t>
            </a:r>
            <a:endParaRPr sz="2800">
              <a:solidFill>
                <a:schemeClr val="lt1"/>
              </a:solidFill>
              <a:latin typeface="Times New Roman"/>
              <a:ea typeface="Times New Roman"/>
              <a:cs typeface="Times New Roman"/>
              <a:sym typeface="Times New Roman"/>
            </a:endParaRPr>
          </a:p>
          <a:p>
            <a:pPr indent="-342900" lvl="0" marL="342900" marR="0" rtl="0" algn="l">
              <a:lnSpc>
                <a:spcPct val="13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Tương tác với các ứng dụng web: Cho phép các ứng dụng web tương tác với nhau qua truyền tải yêu cầu và phản hồi HTTP.</a:t>
            </a:r>
            <a:endParaRPr sz="2800">
              <a:solidFill>
                <a:schemeClr val="lt1"/>
              </a:solidFill>
              <a:latin typeface="Times New Roman"/>
              <a:ea typeface="Times New Roman"/>
              <a:cs typeface="Times New Roman"/>
              <a:sym typeface="Times New Roman"/>
            </a:endParaRPr>
          </a:p>
          <a:p>
            <a:pPr indent="-342900" lvl="0" marL="342900" marR="0" rtl="0" algn="l">
              <a:lnSpc>
                <a:spcPct val="13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Tạo dịch vụ web: Là phần quan trọng của các dịch vụ web, cho phép truyền tải dữ liệu giữa các ứng dụng qua Internet.</a:t>
            </a:r>
            <a:endParaRPr sz="2800">
              <a:solidFill>
                <a:schemeClr val="lt1"/>
              </a:solidFill>
              <a:latin typeface="Times New Roman"/>
              <a:ea typeface="Times New Roman"/>
              <a:cs typeface="Times New Roman"/>
              <a:sym typeface="Times New Roman"/>
            </a:endParaRPr>
          </a:p>
          <a:p>
            <a:pPr indent="-342900" lvl="0" marL="342900" marR="0" rtl="0" algn="l">
              <a:lnSpc>
                <a:spcPct val="13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Bảo mật dữ liệu: Sử dụng các tính năng như SSL/TLS để bảo mật dữ liệu trên mạng.</a:t>
            </a:r>
            <a:endParaRPr sz="2800">
              <a:solidFill>
                <a:schemeClr val="lt1"/>
              </a:solidFill>
              <a:latin typeface="Times New Roman"/>
              <a:ea typeface="Times New Roman"/>
              <a:cs typeface="Times New Roman"/>
              <a:sym typeface="Times New Roman"/>
            </a:endParaRPr>
          </a:p>
        </p:txBody>
      </p:sp>
      <p:sp>
        <p:nvSpPr>
          <p:cNvPr id="319" name="Google Shape;319;g2c3d1731c27_1_147"/>
          <p:cNvSpPr txBox="1"/>
          <p:nvPr/>
        </p:nvSpPr>
        <p:spPr>
          <a:xfrm>
            <a:off x="1287675" y="1430975"/>
            <a:ext cx="992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Mục đích sử dụng của giao thức HTTP</a:t>
            </a:r>
            <a:endParaRPr sz="3200">
              <a:solidFill>
                <a:schemeClr val="lt1"/>
              </a:solidFill>
              <a:latin typeface="Century Gothic"/>
              <a:ea typeface="Century Gothic"/>
              <a:cs typeface="Century Gothic"/>
              <a:sym typeface="Century Gothic"/>
            </a:endParaRPr>
          </a:p>
        </p:txBody>
      </p:sp>
      <p:sp>
        <p:nvSpPr>
          <p:cNvPr id="320" name="Google Shape;320;g2c3d1731c27_1_147"/>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21" name="Google Shape;321;g2c3d1731c27_1_147"/>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2" name="Google Shape;322;g2c3d1731c27_1_147"/>
          <p:cNvSpPr txBox="1"/>
          <p:nvPr/>
        </p:nvSpPr>
        <p:spPr>
          <a:xfrm>
            <a:off x="372402" y="1577225"/>
            <a:ext cx="697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1.3.1</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p:tgtEl>
                                          <p:spTgt spid="3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c3d1731c27_1_160"/>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28" name="Google Shape;328;g2c3d1731c27_1_160"/>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329" name="Google Shape;329;g2c3d1731c27_1_160"/>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0" name="Google Shape;330;g2c3d1731c27_1_160"/>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1.3</a:t>
            </a:r>
            <a:endParaRPr/>
          </a:p>
        </p:txBody>
      </p:sp>
      <p:sp>
        <p:nvSpPr>
          <p:cNvPr id="331" name="Google Shape;331;g2c3d1731c27_1_160"/>
          <p:cNvSpPr txBox="1"/>
          <p:nvPr/>
        </p:nvSpPr>
        <p:spPr>
          <a:xfrm>
            <a:off x="1516275" y="370400"/>
            <a:ext cx="9098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Mục đích và cơ chế hoạt động của HTTP</a:t>
            </a:r>
            <a:endParaRPr/>
          </a:p>
        </p:txBody>
      </p:sp>
      <p:sp>
        <p:nvSpPr>
          <p:cNvPr id="332" name="Google Shape;332;g2c3d1731c27_1_160"/>
          <p:cNvSpPr txBox="1"/>
          <p:nvPr/>
        </p:nvSpPr>
        <p:spPr>
          <a:xfrm>
            <a:off x="1114075" y="2516525"/>
            <a:ext cx="9928800" cy="3281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Giao thức hoạt động dựa trên mô hình yêu cầu/phản hồi.</a:t>
            </a:r>
            <a:endParaRPr sz="2800">
              <a:solidFill>
                <a:schemeClr val="lt1"/>
              </a:solidFill>
              <a:latin typeface="Times New Roman"/>
              <a:ea typeface="Times New Roman"/>
              <a:cs typeface="Times New Roman"/>
              <a:sym typeface="Times New Roman"/>
            </a:endParaRPr>
          </a:p>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Người dùng gửi yêu cầu HTTP từ trình duyệt đến máy chủ.</a:t>
            </a:r>
            <a:endParaRPr sz="2800">
              <a:solidFill>
                <a:schemeClr val="lt1"/>
              </a:solidFill>
              <a:latin typeface="Times New Roman"/>
              <a:ea typeface="Times New Roman"/>
              <a:cs typeface="Times New Roman"/>
              <a:sym typeface="Times New Roman"/>
            </a:endParaRPr>
          </a:p>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Máy chủ xử lý yêu cầu và gửi phản hồi HTTP trở lại trình duyệt.</a:t>
            </a:r>
            <a:endParaRPr sz="2800">
              <a:solidFill>
                <a:schemeClr val="lt1"/>
              </a:solidFill>
              <a:latin typeface="Times New Roman"/>
              <a:ea typeface="Times New Roman"/>
              <a:cs typeface="Times New Roman"/>
              <a:sym typeface="Times New Roman"/>
            </a:endParaRPr>
          </a:p>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Các tính năng bổ sung như phiên bản làm việc và cookie được sử dụng để theo dõi và lưu trữ thông tin người dùng.</a:t>
            </a:r>
            <a:endParaRPr sz="2800">
              <a:solidFill>
                <a:schemeClr val="lt1"/>
              </a:solidFill>
              <a:latin typeface="Times New Roman"/>
              <a:ea typeface="Times New Roman"/>
              <a:cs typeface="Times New Roman"/>
              <a:sym typeface="Times New Roman"/>
            </a:endParaRPr>
          </a:p>
        </p:txBody>
      </p:sp>
      <p:sp>
        <p:nvSpPr>
          <p:cNvPr id="333" name="Google Shape;333;g2c3d1731c27_1_160"/>
          <p:cNvSpPr txBox="1"/>
          <p:nvPr/>
        </p:nvSpPr>
        <p:spPr>
          <a:xfrm>
            <a:off x="1287675" y="1430975"/>
            <a:ext cx="992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Cơ chế hoạt động của giao thức HTTP</a:t>
            </a:r>
            <a:endParaRPr sz="3200">
              <a:solidFill>
                <a:schemeClr val="lt1"/>
              </a:solidFill>
              <a:latin typeface="Century Gothic"/>
              <a:ea typeface="Century Gothic"/>
              <a:cs typeface="Century Gothic"/>
              <a:sym typeface="Century Gothic"/>
            </a:endParaRPr>
          </a:p>
        </p:txBody>
      </p:sp>
      <p:sp>
        <p:nvSpPr>
          <p:cNvPr id="334" name="Google Shape;334;g2c3d1731c27_1_160"/>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35" name="Google Shape;335;g2c3d1731c27_1_160"/>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6" name="Google Shape;336;g2c3d1731c27_1_160"/>
          <p:cNvSpPr txBox="1"/>
          <p:nvPr/>
        </p:nvSpPr>
        <p:spPr>
          <a:xfrm>
            <a:off x="504175" y="1577225"/>
            <a:ext cx="697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1.3.2</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500"/>
                                        <p:tgtEl>
                                          <p:spTgt spid="3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c3d1731c27_1_173"/>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42" name="Google Shape;342;g2c3d1731c27_1_17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343" name="Google Shape;343;g2c3d1731c27_1_17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4" name="Google Shape;344;g2c3d1731c27_1_173"/>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1.3</a:t>
            </a:r>
            <a:endParaRPr/>
          </a:p>
        </p:txBody>
      </p:sp>
      <p:sp>
        <p:nvSpPr>
          <p:cNvPr id="345" name="Google Shape;345;g2c3d1731c27_1_173"/>
          <p:cNvSpPr txBox="1"/>
          <p:nvPr/>
        </p:nvSpPr>
        <p:spPr>
          <a:xfrm>
            <a:off x="1516275" y="370400"/>
            <a:ext cx="9098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Mục đích và cơ chế hoạt động của HTTP</a:t>
            </a:r>
            <a:endParaRPr/>
          </a:p>
        </p:txBody>
      </p:sp>
      <p:sp>
        <p:nvSpPr>
          <p:cNvPr id="346" name="Google Shape;346;g2c3d1731c27_1_173"/>
          <p:cNvSpPr txBox="1"/>
          <p:nvPr/>
        </p:nvSpPr>
        <p:spPr>
          <a:xfrm>
            <a:off x="1114075" y="2973725"/>
            <a:ext cx="9928800" cy="3281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Client gửi gói tin SYN(Synchronize) chứa một số ngẫu nhiên ISN(Initial Sequence Number) đến Server để mở kết nối.</a:t>
            </a:r>
            <a:endParaRPr sz="2800">
              <a:solidFill>
                <a:schemeClr val="lt1"/>
              </a:solidFill>
              <a:latin typeface="Times New Roman"/>
              <a:ea typeface="Times New Roman"/>
              <a:cs typeface="Times New Roman"/>
              <a:sym typeface="Times New Roman"/>
            </a:endParaRPr>
          </a:p>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Server trả lời bằng gói tin SYN - ACK(Acknowledgment) để đồng ý mở kết nối, gói tin này cũng bao gồm ISN.</a:t>
            </a:r>
            <a:endParaRPr sz="2800">
              <a:solidFill>
                <a:schemeClr val="lt1"/>
              </a:solidFill>
              <a:latin typeface="Times New Roman"/>
              <a:ea typeface="Times New Roman"/>
              <a:cs typeface="Times New Roman"/>
              <a:sym typeface="Times New Roman"/>
            </a:endParaRPr>
          </a:p>
          <a:p>
            <a:pPr indent="-342900" lvl="0" marL="342900" marR="0" rtl="0" algn="l">
              <a:lnSpc>
                <a:spcPct val="16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Client xác nhận bằng gói tin ACK, thiết lập kết nối.</a:t>
            </a:r>
            <a:endParaRPr sz="2800">
              <a:solidFill>
                <a:schemeClr val="lt1"/>
              </a:solidFill>
              <a:latin typeface="Times New Roman"/>
              <a:ea typeface="Times New Roman"/>
              <a:cs typeface="Times New Roman"/>
              <a:sym typeface="Times New Roman"/>
            </a:endParaRPr>
          </a:p>
        </p:txBody>
      </p:sp>
      <p:sp>
        <p:nvSpPr>
          <p:cNvPr id="347" name="Google Shape;347;g2c3d1731c27_1_173"/>
          <p:cNvSpPr txBox="1"/>
          <p:nvPr/>
        </p:nvSpPr>
        <p:spPr>
          <a:xfrm>
            <a:off x="1287675" y="1430975"/>
            <a:ext cx="992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Khởi tạo kết nối giữa Client và Server</a:t>
            </a:r>
            <a:endParaRPr sz="3200">
              <a:solidFill>
                <a:schemeClr val="lt1"/>
              </a:solidFill>
              <a:latin typeface="Century Gothic"/>
              <a:ea typeface="Century Gothic"/>
              <a:cs typeface="Century Gothic"/>
              <a:sym typeface="Century Gothic"/>
            </a:endParaRPr>
          </a:p>
        </p:txBody>
      </p:sp>
      <p:sp>
        <p:nvSpPr>
          <p:cNvPr id="348" name="Google Shape;348;g2c3d1731c27_1_173"/>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49" name="Google Shape;349;g2c3d1731c27_1_173"/>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0" name="Google Shape;350;g2c3d1731c27_1_173"/>
          <p:cNvSpPr txBox="1"/>
          <p:nvPr/>
        </p:nvSpPr>
        <p:spPr>
          <a:xfrm>
            <a:off x="437202" y="1577225"/>
            <a:ext cx="620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1.3.3</a:t>
            </a:r>
            <a:endParaRPr sz="1100"/>
          </a:p>
        </p:txBody>
      </p:sp>
      <p:sp>
        <p:nvSpPr>
          <p:cNvPr id="351" name="Google Shape;351;g2c3d1731c27_1_173"/>
          <p:cNvSpPr txBox="1"/>
          <p:nvPr/>
        </p:nvSpPr>
        <p:spPr>
          <a:xfrm>
            <a:off x="1249877" y="2126150"/>
            <a:ext cx="5186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Cổ tay(Three-Way Handshake)</a:t>
            </a:r>
            <a:r>
              <a:rPr lang="en-US" sz="3000">
                <a:solidFill>
                  <a:schemeClr val="lt1"/>
                </a:solidFill>
                <a:latin typeface="Times New Roman"/>
                <a:ea typeface="Times New Roman"/>
                <a:cs typeface="Times New Roman"/>
                <a:sym typeface="Times New Roman"/>
              </a:rPr>
              <a:t>:</a:t>
            </a:r>
            <a:endParaRPr sz="30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c3d1731c27_1_187"/>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57" name="Google Shape;357;g2c3d1731c27_1_18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358" name="Google Shape;358;g2c3d1731c27_1_18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9" name="Google Shape;359;g2c3d1731c27_1_187"/>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1.3</a:t>
            </a:r>
            <a:endParaRPr/>
          </a:p>
        </p:txBody>
      </p:sp>
      <p:sp>
        <p:nvSpPr>
          <p:cNvPr id="360" name="Google Shape;360;g2c3d1731c27_1_187"/>
          <p:cNvSpPr txBox="1"/>
          <p:nvPr/>
        </p:nvSpPr>
        <p:spPr>
          <a:xfrm>
            <a:off x="1516275" y="370400"/>
            <a:ext cx="9098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Mục đích và cơ chế hoạt động của HTTP</a:t>
            </a:r>
            <a:endParaRPr/>
          </a:p>
        </p:txBody>
      </p:sp>
      <p:sp>
        <p:nvSpPr>
          <p:cNvPr id="361" name="Google Shape;361;g2c3d1731c27_1_187"/>
          <p:cNvSpPr txBox="1"/>
          <p:nvPr/>
        </p:nvSpPr>
        <p:spPr>
          <a:xfrm>
            <a:off x="1287675" y="1430975"/>
            <a:ext cx="992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Khởi tạo kết nối giữa Client và Server</a:t>
            </a:r>
            <a:endParaRPr sz="3200">
              <a:solidFill>
                <a:schemeClr val="lt1"/>
              </a:solidFill>
              <a:latin typeface="Century Gothic"/>
              <a:ea typeface="Century Gothic"/>
              <a:cs typeface="Century Gothic"/>
              <a:sym typeface="Century Gothic"/>
            </a:endParaRPr>
          </a:p>
        </p:txBody>
      </p:sp>
      <p:sp>
        <p:nvSpPr>
          <p:cNvPr id="362" name="Google Shape;362;g2c3d1731c27_1_187"/>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63" name="Google Shape;363;g2c3d1731c27_1_187"/>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4" name="Google Shape;364;g2c3d1731c27_1_187"/>
          <p:cNvSpPr txBox="1"/>
          <p:nvPr/>
        </p:nvSpPr>
        <p:spPr>
          <a:xfrm>
            <a:off x="400003" y="1577225"/>
            <a:ext cx="697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1.3.3</a:t>
            </a:r>
            <a:endParaRPr sz="1100"/>
          </a:p>
        </p:txBody>
      </p:sp>
      <p:sp>
        <p:nvSpPr>
          <p:cNvPr id="365" name="Google Shape;365;g2c3d1731c27_1_187"/>
          <p:cNvSpPr txBox="1"/>
          <p:nvPr/>
        </p:nvSpPr>
        <p:spPr>
          <a:xfrm>
            <a:off x="1249877" y="2126150"/>
            <a:ext cx="5186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Cổ tay(Three-Way Handshake):</a:t>
            </a:r>
            <a:endParaRPr sz="3000">
              <a:solidFill>
                <a:schemeClr val="lt1"/>
              </a:solidFill>
              <a:latin typeface="Century Gothic"/>
              <a:ea typeface="Century Gothic"/>
              <a:cs typeface="Century Gothic"/>
              <a:sym typeface="Century Gothic"/>
            </a:endParaRPr>
          </a:p>
        </p:txBody>
      </p:sp>
      <p:sp>
        <p:nvSpPr>
          <p:cNvPr id="366" name="Google Shape;366;g2c3d1731c27_1_187"/>
          <p:cNvSpPr txBox="1"/>
          <p:nvPr/>
        </p:nvSpPr>
        <p:spPr>
          <a:xfrm>
            <a:off x="1249874" y="2811950"/>
            <a:ext cx="89517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Truyền thông dữ liệu: Dữ liệu được chia thành các gói tin và truyền qua kết nối đã thiết lập.</a:t>
            </a:r>
            <a:endParaRPr sz="3000">
              <a:solidFill>
                <a:schemeClr val="lt1"/>
              </a:solidFill>
              <a:latin typeface="Century Gothic"/>
              <a:ea typeface="Century Gothic"/>
              <a:cs typeface="Century Gothic"/>
              <a:sym typeface="Century Gothic"/>
            </a:endParaRPr>
          </a:p>
        </p:txBody>
      </p:sp>
      <p:sp>
        <p:nvSpPr>
          <p:cNvPr id="367" name="Google Shape;367;g2c3d1731c27_1_187"/>
          <p:cNvSpPr txBox="1"/>
          <p:nvPr/>
        </p:nvSpPr>
        <p:spPr>
          <a:xfrm>
            <a:off x="1326076" y="3878750"/>
            <a:ext cx="2432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Đóng kết nối:</a:t>
            </a:r>
            <a:endParaRPr sz="3000">
              <a:solidFill>
                <a:schemeClr val="lt1"/>
              </a:solidFill>
              <a:latin typeface="Century Gothic"/>
              <a:ea typeface="Century Gothic"/>
              <a:cs typeface="Century Gothic"/>
              <a:sym typeface="Century Gothic"/>
            </a:endParaRPr>
          </a:p>
        </p:txBody>
      </p:sp>
      <p:sp>
        <p:nvSpPr>
          <p:cNvPr id="368" name="Google Shape;368;g2c3d1731c27_1_187"/>
          <p:cNvSpPr txBox="1"/>
          <p:nvPr/>
        </p:nvSpPr>
        <p:spPr>
          <a:xfrm>
            <a:off x="1114075" y="4573925"/>
            <a:ext cx="9928800" cy="2010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Một trong hai bên gửi gói tin FIN để đóng kết nối.</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Bên kia xác nhận và gửi lại FIN, kết nối đóng.</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Quá trình này đảm bảo đóng kết nối một cách an toàn và đáng tin cậy.</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ph type="title"/>
          </p:nvPr>
        </p:nvSpPr>
        <p:spPr>
          <a:xfrm>
            <a:off x="1715936" y="-124062"/>
            <a:ext cx="975015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HTTP PROGRAMMING</a:t>
            </a:r>
            <a:endParaRPr b="1">
              <a:latin typeface="Times New Roman"/>
              <a:ea typeface="Times New Roman"/>
              <a:cs typeface="Times New Roman"/>
              <a:sym typeface="Times New Roman"/>
            </a:endParaRPr>
          </a:p>
        </p:txBody>
      </p:sp>
      <p:sp>
        <p:nvSpPr>
          <p:cNvPr id="374" name="Google Shape;374;p8"/>
          <p:cNvSpPr/>
          <p:nvPr/>
        </p:nvSpPr>
        <p:spPr>
          <a:xfrm>
            <a:off x="1087029" y="1350639"/>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75" name="Google Shape;375;p8"/>
          <p:cNvSpPr/>
          <p:nvPr/>
        </p:nvSpPr>
        <p:spPr>
          <a:xfrm>
            <a:off x="1132749" y="1398319"/>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2.1</a:t>
            </a:r>
            <a:endParaRPr sz="1800">
              <a:solidFill>
                <a:schemeClr val="lt1"/>
              </a:solidFill>
              <a:latin typeface="Century Gothic"/>
              <a:ea typeface="Century Gothic"/>
              <a:cs typeface="Century Gothic"/>
              <a:sym typeface="Century Gothic"/>
            </a:endParaRPr>
          </a:p>
        </p:txBody>
      </p:sp>
      <p:sp>
        <p:nvSpPr>
          <p:cNvPr id="376" name="Google Shape;376;p8"/>
          <p:cNvSpPr/>
          <p:nvPr/>
        </p:nvSpPr>
        <p:spPr>
          <a:xfrm>
            <a:off x="1060901" y="2435217"/>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77" name="Google Shape;377;p8"/>
          <p:cNvSpPr/>
          <p:nvPr/>
        </p:nvSpPr>
        <p:spPr>
          <a:xfrm>
            <a:off x="1107517" y="2482826"/>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2.2</a:t>
            </a:r>
            <a:endParaRPr sz="1800">
              <a:solidFill>
                <a:schemeClr val="lt1"/>
              </a:solidFill>
              <a:latin typeface="Century Gothic"/>
              <a:ea typeface="Century Gothic"/>
              <a:cs typeface="Century Gothic"/>
              <a:sym typeface="Century Gothic"/>
            </a:endParaRPr>
          </a:p>
        </p:txBody>
      </p:sp>
      <p:sp>
        <p:nvSpPr>
          <p:cNvPr id="378" name="Google Shape;378;p8"/>
          <p:cNvSpPr/>
          <p:nvPr/>
        </p:nvSpPr>
        <p:spPr>
          <a:xfrm>
            <a:off x="1060906" y="3560628"/>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79" name="Google Shape;379;p8"/>
          <p:cNvSpPr txBox="1"/>
          <p:nvPr/>
        </p:nvSpPr>
        <p:spPr>
          <a:xfrm>
            <a:off x="1267127" y="3770940"/>
            <a:ext cx="54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C</a:t>
            </a:r>
            <a:endParaRPr sz="1800">
              <a:solidFill>
                <a:schemeClr val="lt1"/>
              </a:solidFill>
              <a:latin typeface="Century Gothic"/>
              <a:ea typeface="Century Gothic"/>
              <a:cs typeface="Century Gothic"/>
              <a:sym typeface="Century Gothic"/>
            </a:endParaRPr>
          </a:p>
        </p:txBody>
      </p:sp>
      <p:sp>
        <p:nvSpPr>
          <p:cNvPr id="380" name="Google Shape;380;p8"/>
          <p:cNvSpPr txBox="1"/>
          <p:nvPr/>
        </p:nvSpPr>
        <p:spPr>
          <a:xfrm>
            <a:off x="2377440" y="1480797"/>
            <a:ext cx="4495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Các thành phần cơ bản</a:t>
            </a:r>
            <a:endParaRPr b="1" sz="2800">
              <a:solidFill>
                <a:schemeClr val="lt1"/>
              </a:solidFill>
              <a:latin typeface="Times New Roman"/>
              <a:ea typeface="Times New Roman"/>
              <a:cs typeface="Times New Roman"/>
              <a:sym typeface="Times New Roman"/>
            </a:endParaRPr>
          </a:p>
        </p:txBody>
      </p:sp>
      <p:sp>
        <p:nvSpPr>
          <p:cNvPr id="381" name="Google Shape;381;p8"/>
          <p:cNvSpPr txBox="1"/>
          <p:nvPr/>
        </p:nvSpPr>
        <p:spPr>
          <a:xfrm>
            <a:off x="2377457" y="2621500"/>
            <a:ext cx="8475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Cách hoạt động cơ bản của HTTP Programming</a:t>
            </a:r>
            <a:endParaRPr b="1" sz="2800">
              <a:solidFill>
                <a:schemeClr val="lt1"/>
              </a:solidFill>
              <a:latin typeface="Times New Roman"/>
              <a:ea typeface="Times New Roman"/>
              <a:cs typeface="Times New Roman"/>
              <a:sym typeface="Times New Roman"/>
            </a:endParaRPr>
          </a:p>
        </p:txBody>
      </p:sp>
      <p:sp>
        <p:nvSpPr>
          <p:cNvPr id="382" name="Google Shape;382;p8"/>
          <p:cNvSpPr txBox="1"/>
          <p:nvPr/>
        </p:nvSpPr>
        <p:spPr>
          <a:xfrm>
            <a:off x="2377453" y="3762200"/>
            <a:ext cx="6022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Công cụ và thư viện hỗ trợ lập trình</a:t>
            </a:r>
            <a:endParaRPr b="1" sz="2800">
              <a:solidFill>
                <a:schemeClr val="lt1"/>
              </a:solidFill>
              <a:latin typeface="Times New Roman"/>
              <a:ea typeface="Times New Roman"/>
              <a:cs typeface="Times New Roman"/>
              <a:sym typeface="Times New Roman"/>
            </a:endParaRPr>
          </a:p>
        </p:txBody>
      </p:sp>
      <p:sp>
        <p:nvSpPr>
          <p:cNvPr id="383" name="Google Shape;383;p8"/>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384" name="Google Shape;384;p8"/>
          <p:cNvSpPr/>
          <p:nvPr/>
        </p:nvSpPr>
        <p:spPr>
          <a:xfrm>
            <a:off x="-210274" y="-124381"/>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5" name="Google Shape;385;p8"/>
          <p:cNvSpPr txBox="1"/>
          <p:nvPr/>
        </p:nvSpPr>
        <p:spPr>
          <a:xfrm>
            <a:off x="162641" y="73596"/>
            <a:ext cx="53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a:t>
            </a:r>
            <a:endParaRPr/>
          </a:p>
        </p:txBody>
      </p:sp>
      <p:sp>
        <p:nvSpPr>
          <p:cNvPr id="386" name="Google Shape;386;p8"/>
          <p:cNvSpPr/>
          <p:nvPr/>
        </p:nvSpPr>
        <p:spPr>
          <a:xfrm>
            <a:off x="1057186" y="4694832"/>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87" name="Google Shape;387;p8"/>
          <p:cNvSpPr txBox="1"/>
          <p:nvPr/>
        </p:nvSpPr>
        <p:spPr>
          <a:xfrm>
            <a:off x="2377450" y="4902900"/>
            <a:ext cx="8187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An toàn và bảo mật trong HTTP Programming</a:t>
            </a:r>
            <a:endParaRPr b="1" sz="2800">
              <a:solidFill>
                <a:schemeClr val="lt1"/>
              </a:solidFill>
              <a:latin typeface="Times New Roman"/>
              <a:ea typeface="Times New Roman"/>
              <a:cs typeface="Times New Roman"/>
              <a:sym typeface="Times New Roman"/>
            </a:endParaRPr>
          </a:p>
        </p:txBody>
      </p:sp>
      <p:sp>
        <p:nvSpPr>
          <p:cNvPr id="388" name="Google Shape;388;p8"/>
          <p:cNvSpPr/>
          <p:nvPr/>
        </p:nvSpPr>
        <p:spPr>
          <a:xfrm>
            <a:off x="1057186" y="5829032"/>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389" name="Google Shape;389;p8"/>
          <p:cNvSpPr txBox="1"/>
          <p:nvPr/>
        </p:nvSpPr>
        <p:spPr>
          <a:xfrm>
            <a:off x="2377450" y="6045900"/>
            <a:ext cx="7693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Ứng dụng thực tế của HTTP Programming</a:t>
            </a:r>
            <a:endParaRPr b="1" sz="2800">
              <a:solidFill>
                <a:schemeClr val="lt1"/>
              </a:solidFill>
              <a:latin typeface="Times New Roman"/>
              <a:ea typeface="Times New Roman"/>
              <a:cs typeface="Times New Roman"/>
              <a:sym typeface="Times New Roman"/>
            </a:endParaRPr>
          </a:p>
        </p:txBody>
      </p:sp>
      <p:sp>
        <p:nvSpPr>
          <p:cNvPr id="390" name="Google Shape;390;p8"/>
          <p:cNvSpPr/>
          <p:nvPr/>
        </p:nvSpPr>
        <p:spPr>
          <a:xfrm>
            <a:off x="1102917" y="3606389"/>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2.3</a:t>
            </a:r>
            <a:endParaRPr sz="1800">
              <a:solidFill>
                <a:schemeClr val="lt1"/>
              </a:solidFill>
              <a:latin typeface="Century Gothic"/>
              <a:ea typeface="Century Gothic"/>
              <a:cs typeface="Century Gothic"/>
              <a:sym typeface="Century Gothic"/>
            </a:endParaRPr>
          </a:p>
        </p:txBody>
      </p:sp>
      <p:sp>
        <p:nvSpPr>
          <p:cNvPr id="391" name="Google Shape;391;p8"/>
          <p:cNvSpPr/>
          <p:nvPr/>
        </p:nvSpPr>
        <p:spPr>
          <a:xfrm>
            <a:off x="1102917" y="4738414"/>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2.4</a:t>
            </a:r>
            <a:endParaRPr sz="1800">
              <a:solidFill>
                <a:schemeClr val="lt1"/>
              </a:solidFill>
              <a:latin typeface="Century Gothic"/>
              <a:ea typeface="Century Gothic"/>
              <a:cs typeface="Century Gothic"/>
              <a:sym typeface="Century Gothic"/>
            </a:endParaRPr>
          </a:p>
        </p:txBody>
      </p:sp>
      <p:sp>
        <p:nvSpPr>
          <p:cNvPr id="392" name="Google Shape;392;p8"/>
          <p:cNvSpPr/>
          <p:nvPr/>
        </p:nvSpPr>
        <p:spPr>
          <a:xfrm>
            <a:off x="1102917" y="5879188"/>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2.5</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1"/>
          <p:cNvSpPr txBox="1"/>
          <p:nvPr/>
        </p:nvSpPr>
        <p:spPr>
          <a:xfrm>
            <a:off x="1393214" y="-31392"/>
            <a:ext cx="7716300" cy="769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4400"/>
              </a:spcBef>
              <a:spcAft>
                <a:spcPts val="4400"/>
              </a:spcAft>
              <a:buClr>
                <a:schemeClr val="dk1"/>
              </a:buClr>
              <a:buSzPts val="1100"/>
              <a:buFont typeface="Arial"/>
              <a:buNone/>
            </a:pPr>
            <a:r>
              <a:rPr b="1" lang="en-US" sz="4400">
                <a:solidFill>
                  <a:schemeClr val="lt1"/>
                </a:solidFill>
                <a:latin typeface="Times New Roman"/>
                <a:ea typeface="Times New Roman"/>
                <a:cs typeface="Times New Roman"/>
                <a:sym typeface="Times New Roman"/>
              </a:rPr>
              <a:t> Các Thành Phần Cơ Bản</a:t>
            </a:r>
            <a:endParaRPr b="1" sz="4400">
              <a:solidFill>
                <a:schemeClr val="lt1"/>
              </a:solidFill>
              <a:latin typeface="Times New Roman"/>
              <a:ea typeface="Times New Roman"/>
              <a:cs typeface="Times New Roman"/>
              <a:sym typeface="Times New Roman"/>
            </a:endParaRPr>
          </a:p>
        </p:txBody>
      </p:sp>
      <p:sp>
        <p:nvSpPr>
          <p:cNvPr id="398" name="Google Shape;398;p11"/>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399" name="Google Shape;399;p11"/>
          <p:cNvSpPr txBox="1"/>
          <p:nvPr/>
        </p:nvSpPr>
        <p:spPr>
          <a:xfrm>
            <a:off x="221891" y="63896"/>
            <a:ext cx="53421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400" name="Google Shape;400;p11"/>
          <p:cNvSpPr txBox="1"/>
          <p:nvPr/>
        </p:nvSpPr>
        <p:spPr>
          <a:xfrm>
            <a:off x="-210274" y="-363972"/>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01" name="Google Shape;401;p11"/>
          <p:cNvSpPr/>
          <p:nvPr/>
        </p:nvSpPr>
        <p:spPr>
          <a:xfrm>
            <a:off x="-256890" y="-346946"/>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402" name="Google Shape;402;p11"/>
          <p:cNvSpPr/>
          <p:nvPr/>
        </p:nvSpPr>
        <p:spPr>
          <a:xfrm>
            <a:off x="-210274" y="-301228"/>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3" name="Google Shape;403;p11"/>
          <p:cNvSpPr txBox="1"/>
          <p:nvPr/>
        </p:nvSpPr>
        <p:spPr>
          <a:xfrm>
            <a:off x="78389" y="-87488"/>
            <a:ext cx="1083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entury Gothic"/>
                <a:ea typeface="Century Gothic"/>
                <a:cs typeface="Century Gothic"/>
                <a:sym typeface="Century Gothic"/>
              </a:rPr>
              <a:t>2.1</a:t>
            </a:r>
            <a:endParaRPr sz="4400">
              <a:solidFill>
                <a:schemeClr val="lt1"/>
              </a:solidFill>
              <a:latin typeface="Century Gothic"/>
              <a:ea typeface="Century Gothic"/>
              <a:cs typeface="Century Gothic"/>
              <a:sym typeface="Century Gothic"/>
            </a:endParaRPr>
          </a:p>
        </p:txBody>
      </p:sp>
      <p:sp>
        <p:nvSpPr>
          <p:cNvPr id="404" name="Google Shape;404;p11"/>
          <p:cNvSpPr/>
          <p:nvPr/>
        </p:nvSpPr>
        <p:spPr>
          <a:xfrm>
            <a:off x="1114700" y="1696850"/>
            <a:ext cx="10225800" cy="2895000"/>
          </a:xfrm>
          <a:prstGeom prst="rect">
            <a:avLst/>
          </a:prstGeom>
          <a:noFill/>
          <a:ln>
            <a:noFill/>
          </a:ln>
        </p:spPr>
        <p:txBody>
          <a:bodyPr anchorCtr="0" anchor="ctr" bIns="0" lIns="0" spcFirstLastPara="1" rIns="0" wrap="square" tIns="0">
            <a:spAutoFit/>
          </a:bodyPr>
          <a:lstStyle/>
          <a:p>
            <a:pPr indent="-393700" lvl="0" marL="457200" rtl="0" algn="l">
              <a:lnSpc>
                <a:spcPct val="123000"/>
              </a:lnSpc>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Phương thức GET:</a:t>
            </a:r>
            <a:endParaRPr sz="2600">
              <a:solidFill>
                <a:schemeClr val="lt1"/>
              </a:solidFill>
              <a:latin typeface="Times New Roman"/>
              <a:ea typeface="Times New Roman"/>
              <a:cs typeface="Times New Roman"/>
              <a:sym typeface="Times New Roman"/>
            </a:endParaRPr>
          </a:p>
          <a:p>
            <a:pPr indent="-393700" lvl="0" marL="457200" rtl="0" algn="l">
              <a:lnSpc>
                <a:spcPct val="123000"/>
              </a:lnSpc>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Gửi yêu cầu để lấy thông tin từ tài nguyên thông qua URL.</a:t>
            </a:r>
            <a:endParaRPr sz="2600">
              <a:solidFill>
                <a:schemeClr val="lt1"/>
              </a:solidFill>
              <a:latin typeface="Times New Roman"/>
              <a:ea typeface="Times New Roman"/>
              <a:cs typeface="Times New Roman"/>
              <a:sym typeface="Times New Roman"/>
            </a:endParaRPr>
          </a:p>
          <a:p>
            <a:pPr indent="-393700" lvl="0" marL="457200" rtl="0" algn="l">
              <a:lnSpc>
                <a:spcPct val="123000"/>
              </a:lnSpc>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Sử dụng tham số query trong URL để gửi thông tin yêu cầu.</a:t>
            </a:r>
            <a:endParaRPr sz="2600">
              <a:solidFill>
                <a:schemeClr val="lt1"/>
              </a:solidFill>
              <a:latin typeface="Times New Roman"/>
              <a:ea typeface="Times New Roman"/>
              <a:cs typeface="Times New Roman"/>
              <a:sym typeface="Times New Roman"/>
            </a:endParaRPr>
          </a:p>
          <a:p>
            <a:pPr indent="-393700" lvl="0" marL="457200" rtl="0" algn="l">
              <a:lnSpc>
                <a:spcPct val="123000"/>
              </a:lnSpc>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Không ảnh hưởng đến dữ liệu trên server.</a:t>
            </a:r>
            <a:endParaRPr sz="2600">
              <a:solidFill>
                <a:schemeClr val="lt1"/>
              </a:solidFill>
              <a:latin typeface="Times New Roman"/>
              <a:ea typeface="Times New Roman"/>
              <a:cs typeface="Times New Roman"/>
              <a:sym typeface="Times New Roman"/>
            </a:endParaRPr>
          </a:p>
          <a:p>
            <a:pPr indent="-393700" lvl="0" marL="457200" rtl="0" algn="l">
              <a:lnSpc>
                <a:spcPct val="123000"/>
              </a:lnSpc>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Có thể lưu trữ và chia sẻ.</a:t>
            </a:r>
            <a:endParaRPr sz="2600">
              <a:solidFill>
                <a:schemeClr val="lt1"/>
              </a:solidFill>
              <a:latin typeface="Times New Roman"/>
              <a:ea typeface="Times New Roman"/>
              <a:cs typeface="Times New Roman"/>
              <a:sym typeface="Times New Roman"/>
            </a:endParaRPr>
          </a:p>
          <a:p>
            <a:pPr indent="-393700" lvl="0" marL="457200" rtl="0" algn="l">
              <a:lnSpc>
                <a:spcPct val="123000"/>
              </a:lnSpc>
              <a:spcBef>
                <a:spcPts val="0"/>
              </a:spcBef>
              <a:spcAft>
                <a:spcPts val="0"/>
              </a:spcAft>
              <a:buClr>
                <a:schemeClr val="lt1"/>
              </a:buClr>
              <a:buSzPts val="2600"/>
              <a:buFont typeface="Times New Roman"/>
              <a:buChar char="●"/>
            </a:pPr>
            <a:r>
              <a:rPr lang="en-US" sz="2600">
                <a:solidFill>
                  <a:schemeClr val="lt1"/>
                </a:solidFill>
                <a:latin typeface="Times New Roman"/>
                <a:ea typeface="Times New Roman"/>
                <a:cs typeface="Times New Roman"/>
                <a:sym typeface="Times New Roman"/>
              </a:rPr>
              <a:t>Có thể bị hạn chế bởi độ dài URL và có nguy cơ thông tin yêu cầu bị lộ.</a:t>
            </a:r>
            <a:endParaRPr sz="2600">
              <a:solidFill>
                <a:schemeClr val="lt1"/>
              </a:solidFill>
              <a:latin typeface="Times New Roman"/>
              <a:ea typeface="Times New Roman"/>
              <a:cs typeface="Times New Roman"/>
              <a:sym typeface="Times New Roman"/>
            </a:endParaRPr>
          </a:p>
        </p:txBody>
      </p:sp>
      <p:sp>
        <p:nvSpPr>
          <p:cNvPr id="405" name="Google Shape;405;p11"/>
          <p:cNvSpPr txBox="1"/>
          <p:nvPr/>
        </p:nvSpPr>
        <p:spPr>
          <a:xfrm>
            <a:off x="968375" y="814725"/>
            <a:ext cx="4600800" cy="805500"/>
          </a:xfrm>
          <a:prstGeom prst="rect">
            <a:avLst/>
          </a:prstGeom>
          <a:noFill/>
          <a:ln>
            <a:noFill/>
          </a:ln>
        </p:spPr>
        <p:txBody>
          <a:bodyPr anchorCtr="0" anchor="t" bIns="45700" lIns="91425" spcFirstLastPara="1" rIns="91425" wrap="square" tIns="45700">
            <a:spAutoFit/>
          </a:bodyPr>
          <a:lstStyle/>
          <a:p>
            <a:pPr indent="457200" lvl="0" marL="0" rtl="0" algn="l">
              <a:lnSpc>
                <a:spcPct val="100000"/>
              </a:lnSpc>
              <a:spcBef>
                <a:spcPts val="0"/>
              </a:spcBef>
              <a:spcAft>
                <a:spcPts val="0"/>
              </a:spcAft>
              <a:buClr>
                <a:schemeClr val="dk1"/>
              </a:buClr>
              <a:buSzPts val="1100"/>
              <a:buFont typeface="Arial"/>
              <a:buNone/>
            </a:pPr>
            <a:r>
              <a:rPr lang="en-US" sz="2800">
                <a:solidFill>
                  <a:schemeClr val="lt1"/>
                </a:solidFill>
                <a:latin typeface="Times New Roman"/>
                <a:ea typeface="Times New Roman"/>
                <a:cs typeface="Times New Roman"/>
                <a:sym typeface="Times New Roman"/>
              </a:rPr>
              <a:t> 	  	Phương Thức HTTP</a:t>
            </a:r>
            <a:endParaRPr sz="2800">
              <a:solidFill>
                <a:schemeClr val="lt1"/>
              </a:solidFill>
              <a:latin typeface="Times New Roman"/>
              <a:ea typeface="Times New Roman"/>
              <a:cs typeface="Times New Roman"/>
              <a:sym typeface="Times New Roman"/>
            </a:endParaRPr>
          </a:p>
          <a:p>
            <a:pPr indent="0" lvl="0" marL="0" marR="0" rtl="0" algn="l">
              <a:lnSpc>
                <a:spcPct val="100000"/>
              </a:lnSpc>
              <a:spcBef>
                <a:spcPts val="1000"/>
              </a:spcBef>
              <a:spcAft>
                <a:spcPts val="1000"/>
              </a:spcAft>
              <a:buNone/>
            </a:pPr>
            <a:r>
              <a:t/>
            </a:r>
            <a:endParaRPr sz="1000">
              <a:solidFill>
                <a:schemeClr val="lt1"/>
              </a:solidFill>
              <a:latin typeface="Times New Roman"/>
              <a:ea typeface="Times New Roman"/>
              <a:cs typeface="Times New Roman"/>
              <a:sym typeface="Times New Roman"/>
            </a:endParaRPr>
          </a:p>
        </p:txBody>
      </p:sp>
      <p:pic>
        <p:nvPicPr>
          <p:cNvPr id="406" name="Google Shape;406;p11"/>
          <p:cNvPicPr preferRelativeResize="0"/>
          <p:nvPr/>
        </p:nvPicPr>
        <p:blipFill>
          <a:blip r:embed="rId3">
            <a:alphaModFix/>
          </a:blip>
          <a:stretch>
            <a:fillRect/>
          </a:stretch>
        </p:blipFill>
        <p:spPr>
          <a:xfrm>
            <a:off x="2245175" y="4668475"/>
            <a:ext cx="7344575" cy="2005175"/>
          </a:xfrm>
          <a:prstGeom prst="rect">
            <a:avLst/>
          </a:prstGeom>
          <a:noFill/>
          <a:ln>
            <a:noFill/>
          </a:ln>
        </p:spPr>
      </p:pic>
      <p:sp>
        <p:nvSpPr>
          <p:cNvPr id="407" name="Google Shape;407;p11"/>
          <p:cNvSpPr txBox="1"/>
          <p:nvPr/>
        </p:nvSpPr>
        <p:spPr>
          <a:xfrm>
            <a:off x="1069875" y="876075"/>
            <a:ext cx="1083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lt1"/>
              </a:solidFill>
              <a:latin typeface="Lato"/>
              <a:ea typeface="Lato"/>
              <a:cs typeface="Lato"/>
              <a:sym typeface="Lato"/>
            </a:endParaRPr>
          </a:p>
        </p:txBody>
      </p:sp>
      <p:sp>
        <p:nvSpPr>
          <p:cNvPr id="408" name="Google Shape;408;p11"/>
          <p:cNvSpPr/>
          <p:nvPr/>
        </p:nvSpPr>
        <p:spPr>
          <a:xfrm>
            <a:off x="1299029" y="66551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409" name="Google Shape;409;p11"/>
          <p:cNvSpPr/>
          <p:nvPr/>
        </p:nvSpPr>
        <p:spPr>
          <a:xfrm>
            <a:off x="1350467" y="71127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10" name="Google Shape;410;p11"/>
          <p:cNvSpPr txBox="1"/>
          <p:nvPr/>
        </p:nvSpPr>
        <p:spPr>
          <a:xfrm>
            <a:off x="1393225" y="8573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2.1.1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 calcmode="lin" valueType="num">
                                      <p:cBhvr additive="base">
                                        <p:cTn dur="500"/>
                                        <p:tgtEl>
                                          <p:spTgt spid="40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 calcmode="lin" valueType="num">
                                      <p:cBhvr additive="base">
                                        <p:cTn dur="500"/>
                                        <p:tgtEl>
                                          <p:spTgt spid="40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500"/>
                                        <p:tgtEl>
                                          <p:spTgt spid="4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c3e3f6d356_1_34"/>
          <p:cNvSpPr txBox="1"/>
          <p:nvPr/>
        </p:nvSpPr>
        <p:spPr>
          <a:xfrm>
            <a:off x="1449989" y="-107167"/>
            <a:ext cx="7716300" cy="769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4400"/>
              </a:spcBef>
              <a:spcAft>
                <a:spcPts val="4400"/>
              </a:spcAft>
              <a:buNone/>
            </a:pPr>
            <a:r>
              <a:rPr b="1" lang="en-US" sz="4400">
                <a:solidFill>
                  <a:schemeClr val="lt1"/>
                </a:solidFill>
                <a:latin typeface="Times New Roman"/>
                <a:ea typeface="Times New Roman"/>
                <a:cs typeface="Times New Roman"/>
                <a:sym typeface="Times New Roman"/>
              </a:rPr>
              <a:t> Các Thành Phần Cơ Bản</a:t>
            </a:r>
            <a:endParaRPr b="1" sz="4400">
              <a:solidFill>
                <a:schemeClr val="lt1"/>
              </a:solidFill>
              <a:latin typeface="Times New Roman"/>
              <a:ea typeface="Times New Roman"/>
              <a:cs typeface="Times New Roman"/>
              <a:sym typeface="Times New Roman"/>
            </a:endParaRPr>
          </a:p>
        </p:txBody>
      </p:sp>
      <p:sp>
        <p:nvSpPr>
          <p:cNvPr id="416" name="Google Shape;416;g2c3e3f6d356_1_34"/>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17" name="Google Shape;417;g2c3e3f6d356_1_34"/>
          <p:cNvSpPr txBox="1"/>
          <p:nvPr/>
        </p:nvSpPr>
        <p:spPr>
          <a:xfrm>
            <a:off x="221891" y="63896"/>
            <a:ext cx="53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418" name="Google Shape;418;g2c3e3f6d356_1_34"/>
          <p:cNvSpPr txBox="1"/>
          <p:nvPr/>
        </p:nvSpPr>
        <p:spPr>
          <a:xfrm>
            <a:off x="-210274" y="-363972"/>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19" name="Google Shape;419;g2c3e3f6d356_1_34"/>
          <p:cNvSpPr/>
          <p:nvPr/>
        </p:nvSpPr>
        <p:spPr>
          <a:xfrm>
            <a:off x="-256890" y="-346946"/>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420" name="Google Shape;420;g2c3e3f6d356_1_34"/>
          <p:cNvSpPr/>
          <p:nvPr/>
        </p:nvSpPr>
        <p:spPr>
          <a:xfrm>
            <a:off x="-210274" y="-301228"/>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1" name="Google Shape;421;g2c3e3f6d356_1_34"/>
          <p:cNvSpPr txBox="1"/>
          <p:nvPr/>
        </p:nvSpPr>
        <p:spPr>
          <a:xfrm>
            <a:off x="78389" y="-87488"/>
            <a:ext cx="1083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entury Gothic"/>
                <a:ea typeface="Century Gothic"/>
                <a:cs typeface="Century Gothic"/>
                <a:sym typeface="Century Gothic"/>
              </a:rPr>
              <a:t>2.1</a:t>
            </a:r>
            <a:endParaRPr sz="4400">
              <a:solidFill>
                <a:schemeClr val="lt1"/>
              </a:solidFill>
              <a:latin typeface="Century Gothic"/>
              <a:ea typeface="Century Gothic"/>
              <a:cs typeface="Century Gothic"/>
              <a:sym typeface="Century Gothic"/>
            </a:endParaRPr>
          </a:p>
        </p:txBody>
      </p:sp>
      <p:sp>
        <p:nvSpPr>
          <p:cNvPr id="422" name="Google Shape;422;g2c3e3f6d356_1_34"/>
          <p:cNvSpPr/>
          <p:nvPr/>
        </p:nvSpPr>
        <p:spPr>
          <a:xfrm>
            <a:off x="814200" y="1640825"/>
            <a:ext cx="5205900" cy="4832400"/>
          </a:xfrm>
          <a:prstGeom prst="rect">
            <a:avLst/>
          </a:prstGeom>
          <a:noFill/>
          <a:ln>
            <a:noFill/>
          </a:ln>
        </p:spPr>
        <p:txBody>
          <a:bodyPr anchorCtr="0" anchor="ctr" bIns="0" lIns="0" spcFirstLastPara="1" rIns="0" wrap="square" tIns="0">
            <a:noAutofit/>
          </a:bodyPr>
          <a:lstStyle/>
          <a:p>
            <a:pPr indent="-381000" lvl="0" marL="457200" rtl="0" algn="l">
              <a:lnSpc>
                <a:spcPct val="115000"/>
              </a:lnSpc>
              <a:spcBef>
                <a:spcPts val="120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Phương Thức POST</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Gửi dữ liệu từ client lên server.</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Dữ liệu được đóng gói trong phần thân của yêu cầu.</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Thích hợp cho việc gửi thông tin đăng nhập, biểu mẫu, và dữ liệu muốn lưu trữ trên server.</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Không hiển thị dữ liệu trực tiếp trong URL.</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Không bị giới hạn bởi độ dài URL.</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Có thể tạo, cập nhật, hoặc xóa tài nguyên trên server.</a:t>
            </a:r>
            <a:endParaRPr sz="2400">
              <a:solidFill>
                <a:schemeClr val="lt1"/>
              </a:solidFill>
              <a:latin typeface="Times New Roman"/>
              <a:ea typeface="Times New Roman"/>
              <a:cs typeface="Times New Roman"/>
              <a:sym typeface="Times New Roman"/>
            </a:endParaRPr>
          </a:p>
        </p:txBody>
      </p:sp>
      <p:sp>
        <p:nvSpPr>
          <p:cNvPr id="423" name="Google Shape;423;g2c3e3f6d356_1_34"/>
          <p:cNvSpPr txBox="1"/>
          <p:nvPr/>
        </p:nvSpPr>
        <p:spPr>
          <a:xfrm>
            <a:off x="2306250" y="764275"/>
            <a:ext cx="2991300" cy="774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100"/>
              <a:buNone/>
            </a:pPr>
            <a:r>
              <a:rPr lang="en-US" sz="2600">
                <a:solidFill>
                  <a:schemeClr val="lt1"/>
                </a:solidFill>
                <a:latin typeface="Times New Roman"/>
                <a:ea typeface="Times New Roman"/>
                <a:cs typeface="Times New Roman"/>
                <a:sym typeface="Times New Roman"/>
              </a:rPr>
              <a:t>Phương Thức HTTP</a:t>
            </a:r>
            <a:endParaRPr sz="2600">
              <a:solidFill>
                <a:schemeClr val="lt1"/>
              </a:solidFill>
              <a:latin typeface="Times New Roman"/>
              <a:ea typeface="Times New Roman"/>
              <a:cs typeface="Times New Roman"/>
              <a:sym typeface="Times New Roman"/>
            </a:endParaRPr>
          </a:p>
          <a:p>
            <a:pPr indent="0" lvl="0" marL="0" marR="0" rtl="0" algn="l">
              <a:lnSpc>
                <a:spcPct val="100000"/>
              </a:lnSpc>
              <a:spcBef>
                <a:spcPts val="1000"/>
              </a:spcBef>
              <a:spcAft>
                <a:spcPts val="1000"/>
              </a:spcAft>
              <a:buNone/>
            </a:pPr>
            <a:r>
              <a:t/>
            </a:r>
            <a:endParaRPr sz="1000">
              <a:solidFill>
                <a:schemeClr val="lt1"/>
              </a:solidFill>
              <a:latin typeface="Times New Roman"/>
              <a:ea typeface="Times New Roman"/>
              <a:cs typeface="Times New Roman"/>
              <a:sym typeface="Times New Roman"/>
            </a:endParaRPr>
          </a:p>
        </p:txBody>
      </p:sp>
      <p:pic>
        <p:nvPicPr>
          <p:cNvPr id="424" name="Google Shape;424;g2c3e3f6d356_1_34"/>
          <p:cNvPicPr preferRelativeResize="0"/>
          <p:nvPr/>
        </p:nvPicPr>
        <p:blipFill rotWithShape="1">
          <a:blip r:embed="rId3">
            <a:alphaModFix/>
          </a:blip>
          <a:srcRect b="0" l="0" r="17573" t="0"/>
          <a:stretch/>
        </p:blipFill>
        <p:spPr>
          <a:xfrm>
            <a:off x="6292850" y="1733900"/>
            <a:ext cx="5375599" cy="2848675"/>
          </a:xfrm>
          <a:prstGeom prst="rect">
            <a:avLst/>
          </a:prstGeom>
          <a:noFill/>
          <a:ln>
            <a:noFill/>
          </a:ln>
        </p:spPr>
      </p:pic>
      <p:sp>
        <p:nvSpPr>
          <p:cNvPr id="425" name="Google Shape;425;g2c3e3f6d356_1_34"/>
          <p:cNvSpPr txBox="1"/>
          <p:nvPr/>
        </p:nvSpPr>
        <p:spPr>
          <a:xfrm>
            <a:off x="6337951" y="4801772"/>
            <a:ext cx="5285400" cy="1736100"/>
          </a:xfrm>
          <a:prstGeom prst="rect">
            <a:avLst/>
          </a:prstGeom>
          <a:noFill/>
          <a:ln>
            <a:noFill/>
          </a:ln>
        </p:spPr>
        <p:txBody>
          <a:bodyPr anchorCtr="0" anchor="t" bIns="45700" lIns="91425" spcFirstLastPara="1" rIns="91425" wrap="square" tIns="45700">
            <a:spAutoFit/>
          </a:bodyPr>
          <a:lstStyle/>
          <a:p>
            <a:pPr indent="-381000" lvl="0" marL="457200" rtl="0" algn="l">
              <a:lnSpc>
                <a:spcPct val="115000"/>
              </a:lnSpc>
              <a:spcBef>
                <a:spcPts val="150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Tốn nhiều băng thông và có thể gây trễ hơn so với GET.</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Không thể lưu trữ trong bộ nhớ đệm hoặc bookmarked.</a:t>
            </a:r>
            <a:endParaRPr b="1" sz="2400">
              <a:solidFill>
                <a:schemeClr val="lt1"/>
              </a:solidFill>
              <a:latin typeface="Times New Roman"/>
              <a:ea typeface="Times New Roman"/>
              <a:cs typeface="Times New Roman"/>
              <a:sym typeface="Times New Roman"/>
            </a:endParaRPr>
          </a:p>
        </p:txBody>
      </p:sp>
      <p:sp>
        <p:nvSpPr>
          <p:cNvPr id="426" name="Google Shape;426;g2c3e3f6d356_1_34"/>
          <p:cNvSpPr/>
          <p:nvPr/>
        </p:nvSpPr>
        <p:spPr>
          <a:xfrm>
            <a:off x="1299029" y="66551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427" name="Google Shape;427;g2c3e3f6d356_1_34"/>
          <p:cNvSpPr/>
          <p:nvPr/>
        </p:nvSpPr>
        <p:spPr>
          <a:xfrm>
            <a:off x="1350467" y="71127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8" name="Google Shape;428;g2c3e3f6d356_1_34"/>
          <p:cNvSpPr txBox="1"/>
          <p:nvPr/>
        </p:nvSpPr>
        <p:spPr>
          <a:xfrm>
            <a:off x="1393225" y="8573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2.1.1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 calcmode="lin" valueType="num">
                                      <p:cBhvr additive="base">
                                        <p:cTn dur="500"/>
                                        <p:tgtEl>
                                          <p:spTgt spid="42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 calcmode="lin" valueType="num">
                                      <p:cBhvr additive="base">
                                        <p:cTn dur="500"/>
                                        <p:tgtEl>
                                          <p:spTgt spid="42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c3e3f6d356_1_6"/>
          <p:cNvSpPr txBox="1"/>
          <p:nvPr/>
        </p:nvSpPr>
        <p:spPr>
          <a:xfrm>
            <a:off x="1207964" y="-45917"/>
            <a:ext cx="7716300" cy="769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4400"/>
              </a:spcBef>
              <a:spcAft>
                <a:spcPts val="4400"/>
              </a:spcAft>
              <a:buNone/>
            </a:pPr>
            <a:r>
              <a:rPr b="1" lang="en-US" sz="4400">
                <a:solidFill>
                  <a:schemeClr val="lt1"/>
                </a:solidFill>
                <a:latin typeface="Times New Roman"/>
                <a:ea typeface="Times New Roman"/>
                <a:cs typeface="Times New Roman"/>
                <a:sym typeface="Times New Roman"/>
              </a:rPr>
              <a:t> Các Thành Phần Cơ Bản</a:t>
            </a:r>
            <a:endParaRPr b="1" sz="4400">
              <a:solidFill>
                <a:schemeClr val="lt1"/>
              </a:solidFill>
              <a:latin typeface="Times New Roman"/>
              <a:ea typeface="Times New Roman"/>
              <a:cs typeface="Times New Roman"/>
              <a:sym typeface="Times New Roman"/>
            </a:endParaRPr>
          </a:p>
        </p:txBody>
      </p:sp>
      <p:sp>
        <p:nvSpPr>
          <p:cNvPr id="434" name="Google Shape;434;g2c3e3f6d356_1_6"/>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35" name="Google Shape;435;g2c3e3f6d356_1_6"/>
          <p:cNvSpPr txBox="1"/>
          <p:nvPr/>
        </p:nvSpPr>
        <p:spPr>
          <a:xfrm>
            <a:off x="221891" y="63896"/>
            <a:ext cx="53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436" name="Google Shape;436;g2c3e3f6d356_1_6"/>
          <p:cNvSpPr/>
          <p:nvPr/>
        </p:nvSpPr>
        <p:spPr>
          <a:xfrm>
            <a:off x="-256890" y="-346946"/>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437" name="Google Shape;437;g2c3e3f6d356_1_6"/>
          <p:cNvSpPr/>
          <p:nvPr/>
        </p:nvSpPr>
        <p:spPr>
          <a:xfrm>
            <a:off x="-210274" y="-301228"/>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8" name="Google Shape;438;g2c3e3f6d356_1_6"/>
          <p:cNvSpPr txBox="1"/>
          <p:nvPr/>
        </p:nvSpPr>
        <p:spPr>
          <a:xfrm>
            <a:off x="78389" y="-87488"/>
            <a:ext cx="1083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entury Gothic"/>
                <a:ea typeface="Century Gothic"/>
                <a:cs typeface="Century Gothic"/>
                <a:sym typeface="Century Gothic"/>
              </a:rPr>
              <a:t>2.1</a:t>
            </a:r>
            <a:endParaRPr sz="4400">
              <a:solidFill>
                <a:schemeClr val="lt1"/>
              </a:solidFill>
              <a:latin typeface="Century Gothic"/>
              <a:ea typeface="Century Gothic"/>
              <a:cs typeface="Century Gothic"/>
              <a:sym typeface="Century Gothic"/>
            </a:endParaRPr>
          </a:p>
        </p:txBody>
      </p:sp>
      <p:sp>
        <p:nvSpPr>
          <p:cNvPr id="439" name="Google Shape;439;g2c3e3f6d356_1_6"/>
          <p:cNvSpPr/>
          <p:nvPr/>
        </p:nvSpPr>
        <p:spPr>
          <a:xfrm>
            <a:off x="1161400" y="1390625"/>
            <a:ext cx="8583900" cy="2955900"/>
          </a:xfrm>
          <a:prstGeom prst="rect">
            <a:avLst/>
          </a:prstGeom>
          <a:noFill/>
          <a:ln>
            <a:noFill/>
          </a:ln>
        </p:spPr>
        <p:txBody>
          <a:bodyPr anchorCtr="0" anchor="ctr" bIns="0" lIns="0" spcFirstLastPara="1" rIns="0" wrap="square" tIns="0">
            <a:noAutofit/>
          </a:bodyPr>
          <a:lstStyle/>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Phương </a:t>
            </a:r>
            <a:r>
              <a:rPr lang="en-US" sz="2400">
                <a:solidFill>
                  <a:schemeClr val="lt1"/>
                </a:solidFill>
                <a:latin typeface="Times New Roman"/>
                <a:ea typeface="Times New Roman"/>
                <a:cs typeface="Times New Roman"/>
                <a:sym typeface="Times New Roman"/>
              </a:rPr>
              <a:t>thức PUT </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Sử dụng để tạo hoặc cập nhật một tài nguyên trên server.</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Đường dẫn đích được chỉ định bởi URL của yêu cầu.</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Dữ liệu gửi trong phần thân của yêu cầu, thường là mã hóa theo một định dạng nhất định (ví dụ: JSON, XML).</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Thường được sử dụng để tạo mới tài nguyên hoặc cập nhật toàn bộ nội dung của tài nguyên đã tồn tại.</a:t>
            </a:r>
            <a:endParaRPr sz="2400">
              <a:solidFill>
                <a:schemeClr val="lt1"/>
              </a:solidFill>
              <a:latin typeface="Times New Roman"/>
              <a:ea typeface="Times New Roman"/>
              <a:cs typeface="Times New Roman"/>
              <a:sym typeface="Times New Roman"/>
            </a:endParaRPr>
          </a:p>
        </p:txBody>
      </p:sp>
      <p:sp>
        <p:nvSpPr>
          <p:cNvPr id="440" name="Google Shape;440;g2c3e3f6d356_1_6"/>
          <p:cNvSpPr txBox="1"/>
          <p:nvPr/>
        </p:nvSpPr>
        <p:spPr>
          <a:xfrm>
            <a:off x="1614950" y="723575"/>
            <a:ext cx="4209300" cy="7746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SzPts val="1100"/>
              <a:buNone/>
            </a:pPr>
            <a:r>
              <a:rPr lang="en-US" sz="2600">
                <a:solidFill>
                  <a:schemeClr val="lt1"/>
                </a:solidFill>
                <a:latin typeface="Times New Roman"/>
                <a:ea typeface="Times New Roman"/>
                <a:cs typeface="Times New Roman"/>
                <a:sym typeface="Times New Roman"/>
              </a:rPr>
              <a:t> 		Phương Thức HTTP</a:t>
            </a:r>
            <a:endParaRPr sz="2600">
              <a:solidFill>
                <a:schemeClr val="lt1"/>
              </a:solidFill>
              <a:latin typeface="Times New Roman"/>
              <a:ea typeface="Times New Roman"/>
              <a:cs typeface="Times New Roman"/>
              <a:sym typeface="Times New Roman"/>
            </a:endParaRPr>
          </a:p>
          <a:p>
            <a:pPr indent="0" lvl="0" marL="0" marR="0" rtl="0" algn="l">
              <a:lnSpc>
                <a:spcPct val="100000"/>
              </a:lnSpc>
              <a:spcBef>
                <a:spcPts val="1000"/>
              </a:spcBef>
              <a:spcAft>
                <a:spcPts val="1000"/>
              </a:spcAft>
              <a:buNone/>
            </a:pPr>
            <a:r>
              <a:t/>
            </a:r>
            <a:endParaRPr sz="1000">
              <a:solidFill>
                <a:schemeClr val="lt1"/>
              </a:solidFill>
              <a:latin typeface="Times New Roman"/>
              <a:ea typeface="Times New Roman"/>
              <a:cs typeface="Times New Roman"/>
              <a:sym typeface="Times New Roman"/>
            </a:endParaRPr>
          </a:p>
        </p:txBody>
      </p:sp>
      <p:pic>
        <p:nvPicPr>
          <p:cNvPr id="441" name="Google Shape;441;g2c3e3f6d356_1_6"/>
          <p:cNvPicPr preferRelativeResize="0"/>
          <p:nvPr/>
        </p:nvPicPr>
        <p:blipFill rotWithShape="1">
          <a:blip r:embed="rId3">
            <a:alphaModFix/>
          </a:blip>
          <a:srcRect b="0" l="1001" r="13441" t="0"/>
          <a:stretch/>
        </p:blipFill>
        <p:spPr>
          <a:xfrm>
            <a:off x="851800" y="4694150"/>
            <a:ext cx="6463545" cy="1711550"/>
          </a:xfrm>
          <a:prstGeom prst="rect">
            <a:avLst/>
          </a:prstGeom>
          <a:noFill/>
          <a:ln>
            <a:noFill/>
          </a:ln>
        </p:spPr>
      </p:pic>
      <p:sp>
        <p:nvSpPr>
          <p:cNvPr id="442" name="Google Shape;442;g2c3e3f6d356_1_6"/>
          <p:cNvSpPr txBox="1"/>
          <p:nvPr/>
        </p:nvSpPr>
        <p:spPr>
          <a:xfrm>
            <a:off x="7541525" y="4123703"/>
            <a:ext cx="4209300" cy="2470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1500"/>
              </a:spcBef>
              <a:spcAft>
                <a:spcPts val="0"/>
              </a:spcAft>
              <a:buClr>
                <a:schemeClr val="lt1"/>
              </a:buClr>
              <a:buSzPts val="2200"/>
              <a:buFont typeface="Times New Roman"/>
              <a:buChar char="❏"/>
            </a:pPr>
            <a:r>
              <a:rPr lang="en-US" sz="2200">
                <a:solidFill>
                  <a:schemeClr val="lt1"/>
                </a:solidFill>
                <a:latin typeface="Times New Roman"/>
                <a:ea typeface="Times New Roman"/>
                <a:cs typeface="Times New Roman"/>
                <a:sym typeface="Times New Roman"/>
              </a:rPr>
              <a:t>Yêu cầu cung cấp toàn bộ nội dung của tài nguyên, có thể gây lỗi nếu thiếu thông tin.</a:t>
            </a:r>
            <a:endParaRPr sz="2200">
              <a:solidFill>
                <a:schemeClr val="lt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lt1"/>
              </a:buClr>
              <a:buSzPts val="2200"/>
              <a:buFont typeface="Times New Roman"/>
              <a:buChar char="❏"/>
            </a:pPr>
            <a:r>
              <a:rPr lang="en-US" sz="2200">
                <a:solidFill>
                  <a:schemeClr val="lt1"/>
                </a:solidFill>
                <a:latin typeface="Times New Roman"/>
                <a:ea typeface="Times New Roman"/>
                <a:cs typeface="Times New Roman"/>
                <a:sym typeface="Times New Roman"/>
              </a:rPr>
              <a:t>Không được hỗ trợ bởi tất cả các server và firewall, gây khó khăn cho việc triển khai.</a:t>
            </a:r>
            <a:endParaRPr sz="2200">
              <a:solidFill>
                <a:schemeClr val="lt1"/>
              </a:solidFill>
              <a:latin typeface="Times New Roman"/>
              <a:ea typeface="Times New Roman"/>
              <a:cs typeface="Times New Roman"/>
              <a:sym typeface="Times New Roman"/>
            </a:endParaRPr>
          </a:p>
        </p:txBody>
      </p:sp>
      <p:sp>
        <p:nvSpPr>
          <p:cNvPr id="443" name="Google Shape;443;g2c3e3f6d356_1_6"/>
          <p:cNvSpPr/>
          <p:nvPr/>
        </p:nvSpPr>
        <p:spPr>
          <a:xfrm>
            <a:off x="1520754" y="61346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444" name="Google Shape;444;g2c3e3f6d356_1_6"/>
          <p:cNvSpPr/>
          <p:nvPr/>
        </p:nvSpPr>
        <p:spPr>
          <a:xfrm>
            <a:off x="1572192" y="65922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5" name="Google Shape;445;g2c3e3f6d356_1_6"/>
          <p:cNvSpPr txBox="1"/>
          <p:nvPr/>
        </p:nvSpPr>
        <p:spPr>
          <a:xfrm>
            <a:off x="1614950" y="80530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2.1.1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 calcmode="lin" valueType="num">
                                      <p:cBhvr additive="base">
                                        <p:cTn dur="500"/>
                                        <p:tgtEl>
                                          <p:spTgt spid="44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anim calcmode="lin" valueType="num">
                                      <p:cBhvr additive="base">
                                        <p:cTn dur="500"/>
                                        <p:tgtEl>
                                          <p:spTgt spid="44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500"/>
                                        <p:tgtEl>
                                          <p:spTgt spid="4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c3e3f6d356_1_54"/>
          <p:cNvSpPr txBox="1"/>
          <p:nvPr/>
        </p:nvSpPr>
        <p:spPr>
          <a:xfrm>
            <a:off x="1207964" y="-45917"/>
            <a:ext cx="7716300" cy="769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4400"/>
              </a:spcBef>
              <a:spcAft>
                <a:spcPts val="4400"/>
              </a:spcAft>
              <a:buNone/>
            </a:pPr>
            <a:r>
              <a:rPr lang="en-US" sz="4400">
                <a:solidFill>
                  <a:schemeClr val="lt1"/>
                </a:solidFill>
                <a:latin typeface="Times New Roman"/>
                <a:ea typeface="Times New Roman"/>
                <a:cs typeface="Times New Roman"/>
                <a:sym typeface="Times New Roman"/>
              </a:rPr>
              <a:t> Các Thành Phần Cơ Bản</a:t>
            </a:r>
            <a:endParaRPr sz="4400">
              <a:solidFill>
                <a:schemeClr val="lt1"/>
              </a:solidFill>
              <a:latin typeface="Times New Roman"/>
              <a:ea typeface="Times New Roman"/>
              <a:cs typeface="Times New Roman"/>
              <a:sym typeface="Times New Roman"/>
            </a:endParaRPr>
          </a:p>
        </p:txBody>
      </p:sp>
      <p:sp>
        <p:nvSpPr>
          <p:cNvPr id="451" name="Google Shape;451;g2c3e3f6d356_1_54"/>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52" name="Google Shape;452;g2c3e3f6d356_1_54"/>
          <p:cNvSpPr txBox="1"/>
          <p:nvPr/>
        </p:nvSpPr>
        <p:spPr>
          <a:xfrm>
            <a:off x="221891" y="63896"/>
            <a:ext cx="53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453" name="Google Shape;453;g2c3e3f6d356_1_54"/>
          <p:cNvSpPr txBox="1"/>
          <p:nvPr/>
        </p:nvSpPr>
        <p:spPr>
          <a:xfrm>
            <a:off x="-210274" y="-363972"/>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54" name="Google Shape;454;g2c3e3f6d356_1_54"/>
          <p:cNvSpPr/>
          <p:nvPr/>
        </p:nvSpPr>
        <p:spPr>
          <a:xfrm>
            <a:off x="-256890" y="-346946"/>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455" name="Google Shape;455;g2c3e3f6d356_1_54"/>
          <p:cNvSpPr/>
          <p:nvPr/>
        </p:nvSpPr>
        <p:spPr>
          <a:xfrm>
            <a:off x="-210274" y="-301228"/>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56" name="Google Shape;456;g2c3e3f6d356_1_54"/>
          <p:cNvSpPr txBox="1"/>
          <p:nvPr/>
        </p:nvSpPr>
        <p:spPr>
          <a:xfrm>
            <a:off x="78389" y="-87488"/>
            <a:ext cx="1083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Century Gothic"/>
                <a:ea typeface="Century Gothic"/>
                <a:cs typeface="Century Gothic"/>
                <a:sym typeface="Century Gothic"/>
              </a:rPr>
              <a:t>2.1</a:t>
            </a:r>
            <a:endParaRPr sz="4400">
              <a:solidFill>
                <a:schemeClr val="lt1"/>
              </a:solidFill>
              <a:latin typeface="Century Gothic"/>
              <a:ea typeface="Century Gothic"/>
              <a:cs typeface="Century Gothic"/>
              <a:sym typeface="Century Gothic"/>
            </a:endParaRPr>
          </a:p>
        </p:txBody>
      </p:sp>
      <p:sp>
        <p:nvSpPr>
          <p:cNvPr id="457" name="Google Shape;457;g2c3e3f6d356_1_54"/>
          <p:cNvSpPr/>
          <p:nvPr/>
        </p:nvSpPr>
        <p:spPr>
          <a:xfrm>
            <a:off x="756200" y="1488425"/>
            <a:ext cx="10425300" cy="3644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2400">
                <a:solidFill>
                  <a:schemeClr val="lt1"/>
                </a:solidFill>
                <a:latin typeface="Times New Roman"/>
                <a:ea typeface="Times New Roman"/>
                <a:cs typeface="Times New Roman"/>
                <a:sym typeface="Times New Roman"/>
              </a:rPr>
              <a:t>Phương thức DELETE trong HTTP:</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Dùng để xóa một tài nguyên trên server.</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Đường dẫn đích để xóa tài nguyên được chỉ định bởi URL của yêu cầu.</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Không có thân yêu cầu, không cần gửi dữ liệu kèm theo.</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Xóa tài nguyên đã tồn tại trên server và trả về mã trạng thái thành công hoặc lỗi.</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Không thể lấy lại dữ liệu đã xóa sau khi hoàn tất yêu cầu DELETE.</a:t>
            </a:r>
            <a:endParaRPr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Không được hỗ trợ bởi tất cả các server và firewall, gây khó khăn cho việc triển khai.</a:t>
            </a:r>
            <a:endParaRPr sz="24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58" name="Google Shape;458;g2c3e3f6d356_1_54"/>
          <p:cNvSpPr txBox="1"/>
          <p:nvPr/>
        </p:nvSpPr>
        <p:spPr>
          <a:xfrm>
            <a:off x="1677325" y="654700"/>
            <a:ext cx="4209300" cy="774600"/>
          </a:xfrm>
          <a:prstGeom prst="rect">
            <a:avLst/>
          </a:prstGeom>
          <a:noFill/>
          <a:ln>
            <a:noFill/>
          </a:ln>
        </p:spPr>
        <p:txBody>
          <a:bodyPr anchorCtr="0" anchor="t" bIns="45700" lIns="91425" spcFirstLastPara="1" rIns="91425" wrap="square" tIns="45700">
            <a:spAutoFit/>
          </a:bodyPr>
          <a:lstStyle/>
          <a:p>
            <a:pPr indent="457200" lvl="0" marL="457200" rtl="0" algn="l">
              <a:lnSpc>
                <a:spcPct val="100000"/>
              </a:lnSpc>
              <a:spcBef>
                <a:spcPts val="0"/>
              </a:spcBef>
              <a:spcAft>
                <a:spcPts val="0"/>
              </a:spcAft>
              <a:buSzPts val="1100"/>
              <a:buNone/>
            </a:pPr>
            <a:r>
              <a:rPr lang="en-US" sz="2600">
                <a:solidFill>
                  <a:schemeClr val="lt1"/>
                </a:solidFill>
                <a:latin typeface="Times New Roman"/>
                <a:ea typeface="Times New Roman"/>
                <a:cs typeface="Times New Roman"/>
                <a:sym typeface="Times New Roman"/>
              </a:rPr>
              <a:t> Phương Thức HTTP</a:t>
            </a:r>
            <a:endParaRPr sz="2600">
              <a:solidFill>
                <a:schemeClr val="lt1"/>
              </a:solidFill>
              <a:latin typeface="Times New Roman"/>
              <a:ea typeface="Times New Roman"/>
              <a:cs typeface="Times New Roman"/>
              <a:sym typeface="Times New Roman"/>
            </a:endParaRPr>
          </a:p>
          <a:p>
            <a:pPr indent="0" lvl="0" marL="0" marR="0" rtl="0" algn="l">
              <a:lnSpc>
                <a:spcPct val="100000"/>
              </a:lnSpc>
              <a:spcBef>
                <a:spcPts val="1000"/>
              </a:spcBef>
              <a:spcAft>
                <a:spcPts val="1000"/>
              </a:spcAft>
              <a:buNone/>
            </a:pPr>
            <a:r>
              <a:t/>
            </a:r>
            <a:endParaRPr sz="1000">
              <a:solidFill>
                <a:schemeClr val="lt1"/>
              </a:solidFill>
              <a:latin typeface="Times New Roman"/>
              <a:ea typeface="Times New Roman"/>
              <a:cs typeface="Times New Roman"/>
              <a:sym typeface="Times New Roman"/>
            </a:endParaRPr>
          </a:p>
        </p:txBody>
      </p:sp>
      <p:sp>
        <p:nvSpPr>
          <p:cNvPr id="459" name="Google Shape;459;g2c3e3f6d356_1_54"/>
          <p:cNvSpPr txBox="1"/>
          <p:nvPr/>
        </p:nvSpPr>
        <p:spPr>
          <a:xfrm>
            <a:off x="7611675" y="5014328"/>
            <a:ext cx="4209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t/>
            </a:r>
            <a:endParaRPr sz="2200">
              <a:solidFill>
                <a:schemeClr val="lt1"/>
              </a:solidFill>
              <a:latin typeface="Times New Roman"/>
              <a:ea typeface="Times New Roman"/>
              <a:cs typeface="Times New Roman"/>
              <a:sym typeface="Times New Roman"/>
            </a:endParaRPr>
          </a:p>
        </p:txBody>
      </p:sp>
      <p:pic>
        <p:nvPicPr>
          <p:cNvPr id="460" name="Google Shape;460;g2c3e3f6d356_1_54"/>
          <p:cNvPicPr preferRelativeResize="0"/>
          <p:nvPr/>
        </p:nvPicPr>
        <p:blipFill rotWithShape="1">
          <a:blip r:embed="rId3">
            <a:alphaModFix/>
          </a:blip>
          <a:srcRect b="0" l="0" r="10992" t="0"/>
          <a:stretch/>
        </p:blipFill>
        <p:spPr>
          <a:xfrm>
            <a:off x="1744650" y="4873400"/>
            <a:ext cx="8448399" cy="1691275"/>
          </a:xfrm>
          <a:prstGeom prst="rect">
            <a:avLst/>
          </a:prstGeom>
          <a:noFill/>
          <a:ln>
            <a:noFill/>
          </a:ln>
        </p:spPr>
      </p:pic>
      <p:sp>
        <p:nvSpPr>
          <p:cNvPr id="461" name="Google Shape;461;g2c3e3f6d356_1_54"/>
          <p:cNvSpPr/>
          <p:nvPr/>
        </p:nvSpPr>
        <p:spPr>
          <a:xfrm>
            <a:off x="1520754" y="630539"/>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462" name="Google Shape;462;g2c3e3f6d356_1_54"/>
          <p:cNvSpPr/>
          <p:nvPr/>
        </p:nvSpPr>
        <p:spPr>
          <a:xfrm>
            <a:off x="1572192" y="676300"/>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3" name="Google Shape;463;g2c3e3f6d356_1_54"/>
          <p:cNvSpPr txBox="1"/>
          <p:nvPr/>
        </p:nvSpPr>
        <p:spPr>
          <a:xfrm>
            <a:off x="1572200" y="8573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2.1.1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anim calcmode="lin" valueType="num">
                                      <p:cBhvr additive="base">
                                        <p:cTn dur="500"/>
                                        <p:tgtEl>
                                          <p:spTgt spid="45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anim calcmode="lin" valueType="num">
                                      <p:cBhvr additive="base">
                                        <p:cTn dur="500"/>
                                        <p:tgtEl>
                                          <p:spTgt spid="45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
          <p:cNvSpPr/>
          <p:nvPr/>
        </p:nvSpPr>
        <p:spPr>
          <a:xfrm>
            <a:off x="218946" y="4605563"/>
            <a:ext cx="731400" cy="7314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900">
              <a:solidFill>
                <a:schemeClr val="lt1"/>
              </a:solidFill>
              <a:latin typeface="Century Gothic"/>
              <a:ea typeface="Century Gothic"/>
              <a:cs typeface="Century Gothic"/>
              <a:sym typeface="Century Gothic"/>
            </a:endParaRPr>
          </a:p>
        </p:txBody>
      </p:sp>
      <p:sp>
        <p:nvSpPr>
          <p:cNvPr id="152" name="Google Shape;152;p2"/>
          <p:cNvSpPr/>
          <p:nvPr/>
        </p:nvSpPr>
        <p:spPr>
          <a:xfrm>
            <a:off x="264666" y="4651283"/>
            <a:ext cx="640200" cy="6402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900">
              <a:solidFill>
                <a:schemeClr val="lt1"/>
              </a:solidFill>
              <a:latin typeface="Century Gothic"/>
              <a:ea typeface="Century Gothic"/>
              <a:cs typeface="Century Gothic"/>
              <a:sym typeface="Century Gothic"/>
            </a:endParaRPr>
          </a:p>
        </p:txBody>
      </p:sp>
      <p:sp>
        <p:nvSpPr>
          <p:cNvPr id="153" name="Google Shape;153;p2"/>
          <p:cNvSpPr txBox="1"/>
          <p:nvPr/>
        </p:nvSpPr>
        <p:spPr>
          <a:xfrm>
            <a:off x="266647" y="3258202"/>
            <a:ext cx="2421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00">
                <a:solidFill>
                  <a:schemeClr val="lt1"/>
                </a:solidFill>
                <a:latin typeface="Century Gothic"/>
                <a:ea typeface="Century Gothic"/>
                <a:cs typeface="Century Gothic"/>
                <a:sym typeface="Century Gothic"/>
              </a:rPr>
              <a:t>1</a:t>
            </a:r>
            <a:endParaRPr sz="1500"/>
          </a:p>
        </p:txBody>
      </p:sp>
      <p:sp>
        <p:nvSpPr>
          <p:cNvPr id="154" name="Google Shape;154;p2"/>
          <p:cNvSpPr/>
          <p:nvPr/>
        </p:nvSpPr>
        <p:spPr>
          <a:xfrm>
            <a:off x="220031" y="3275228"/>
            <a:ext cx="731400" cy="7314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900">
              <a:solidFill>
                <a:schemeClr val="lt1"/>
              </a:solidFill>
              <a:latin typeface="Century Gothic"/>
              <a:ea typeface="Century Gothic"/>
              <a:cs typeface="Century Gothic"/>
              <a:sym typeface="Century Gothic"/>
            </a:endParaRPr>
          </a:p>
        </p:txBody>
      </p:sp>
      <p:sp>
        <p:nvSpPr>
          <p:cNvPr id="155" name="Google Shape;155;p2"/>
          <p:cNvSpPr/>
          <p:nvPr/>
        </p:nvSpPr>
        <p:spPr>
          <a:xfrm>
            <a:off x="265751" y="3320948"/>
            <a:ext cx="640200" cy="6402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900">
              <a:solidFill>
                <a:schemeClr val="lt1"/>
              </a:solidFill>
              <a:latin typeface="Century Gothic"/>
              <a:ea typeface="Century Gothic"/>
              <a:cs typeface="Century Gothic"/>
              <a:sym typeface="Century Gothic"/>
            </a:endParaRPr>
          </a:p>
        </p:txBody>
      </p:sp>
      <p:sp>
        <p:nvSpPr>
          <p:cNvPr id="156" name="Google Shape;156;p2"/>
          <p:cNvSpPr txBox="1"/>
          <p:nvPr/>
        </p:nvSpPr>
        <p:spPr>
          <a:xfrm>
            <a:off x="265562" y="1933566"/>
            <a:ext cx="2421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00">
                <a:solidFill>
                  <a:schemeClr val="lt1"/>
                </a:solidFill>
                <a:latin typeface="Century Gothic"/>
                <a:ea typeface="Century Gothic"/>
                <a:cs typeface="Century Gothic"/>
                <a:sym typeface="Century Gothic"/>
              </a:rPr>
              <a:t>1</a:t>
            </a:r>
            <a:endParaRPr sz="1500"/>
          </a:p>
        </p:txBody>
      </p:sp>
      <p:sp>
        <p:nvSpPr>
          <p:cNvPr id="157" name="Google Shape;157;p2"/>
          <p:cNvSpPr/>
          <p:nvPr/>
        </p:nvSpPr>
        <p:spPr>
          <a:xfrm>
            <a:off x="218946" y="1950592"/>
            <a:ext cx="731400" cy="7314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900">
              <a:solidFill>
                <a:schemeClr val="lt1"/>
              </a:solidFill>
              <a:latin typeface="Century Gothic"/>
              <a:ea typeface="Century Gothic"/>
              <a:cs typeface="Century Gothic"/>
              <a:sym typeface="Century Gothic"/>
            </a:endParaRPr>
          </a:p>
        </p:txBody>
      </p:sp>
      <p:sp>
        <p:nvSpPr>
          <p:cNvPr id="158" name="Google Shape;158;p2"/>
          <p:cNvSpPr/>
          <p:nvPr/>
        </p:nvSpPr>
        <p:spPr>
          <a:xfrm>
            <a:off x="264666" y="2005718"/>
            <a:ext cx="640200" cy="6402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900">
              <a:solidFill>
                <a:schemeClr val="lt1"/>
              </a:solidFill>
              <a:latin typeface="Century Gothic"/>
              <a:ea typeface="Century Gothic"/>
              <a:cs typeface="Century Gothic"/>
              <a:sym typeface="Century Gothic"/>
            </a:endParaRPr>
          </a:p>
        </p:txBody>
      </p:sp>
      <p:sp>
        <p:nvSpPr>
          <p:cNvPr id="159" name="Google Shape;159;p2"/>
          <p:cNvSpPr txBox="1"/>
          <p:nvPr/>
        </p:nvSpPr>
        <p:spPr>
          <a:xfrm>
            <a:off x="417962" y="2085966"/>
            <a:ext cx="2421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00">
                <a:solidFill>
                  <a:schemeClr val="lt1"/>
                </a:solidFill>
                <a:latin typeface="Century Gothic"/>
                <a:ea typeface="Century Gothic"/>
                <a:cs typeface="Century Gothic"/>
                <a:sym typeface="Century Gothic"/>
              </a:rPr>
              <a:t>1</a:t>
            </a:r>
            <a:endParaRPr sz="1200"/>
          </a:p>
        </p:txBody>
      </p:sp>
      <p:sp>
        <p:nvSpPr>
          <p:cNvPr id="160" name="Google Shape;160;p2"/>
          <p:cNvSpPr txBox="1"/>
          <p:nvPr/>
        </p:nvSpPr>
        <p:spPr>
          <a:xfrm>
            <a:off x="414850" y="3389825"/>
            <a:ext cx="3396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lt1"/>
                </a:solidFill>
                <a:latin typeface="Century Gothic"/>
                <a:ea typeface="Century Gothic"/>
                <a:cs typeface="Century Gothic"/>
                <a:sym typeface="Century Gothic"/>
              </a:rPr>
              <a:t>2</a:t>
            </a:r>
            <a:endParaRPr sz="1300"/>
          </a:p>
        </p:txBody>
      </p:sp>
      <p:sp>
        <p:nvSpPr>
          <p:cNvPr id="161" name="Google Shape;161;p2"/>
          <p:cNvSpPr txBox="1"/>
          <p:nvPr/>
        </p:nvSpPr>
        <p:spPr>
          <a:xfrm>
            <a:off x="398500" y="4717425"/>
            <a:ext cx="3747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chemeClr val="lt1"/>
                </a:solidFill>
                <a:latin typeface="Century Gothic"/>
                <a:ea typeface="Century Gothic"/>
                <a:cs typeface="Century Gothic"/>
                <a:sym typeface="Century Gothic"/>
              </a:rPr>
              <a:t>3</a:t>
            </a:r>
            <a:endParaRPr sz="1300"/>
          </a:p>
        </p:txBody>
      </p:sp>
      <p:sp>
        <p:nvSpPr>
          <p:cNvPr id="162" name="Google Shape;162;p2"/>
          <p:cNvSpPr txBox="1"/>
          <p:nvPr/>
        </p:nvSpPr>
        <p:spPr>
          <a:xfrm>
            <a:off x="1293625" y="2005718"/>
            <a:ext cx="55977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chemeClr val="lt1"/>
                </a:solidFill>
                <a:latin typeface="Times New Roman"/>
                <a:ea typeface="Times New Roman"/>
                <a:cs typeface="Times New Roman"/>
                <a:sym typeface="Times New Roman"/>
              </a:rPr>
              <a:t>Tổng Quan Về HTTP</a:t>
            </a:r>
            <a:r>
              <a:rPr b="1" lang="en-US" sz="2900">
                <a:solidFill>
                  <a:schemeClr val="lt1"/>
                </a:solidFill>
                <a:latin typeface="Times New Roman"/>
                <a:ea typeface="Times New Roman"/>
                <a:cs typeface="Times New Roman"/>
                <a:sym typeface="Times New Roman"/>
              </a:rPr>
              <a:t> </a:t>
            </a:r>
            <a:endParaRPr sz="1500"/>
          </a:p>
        </p:txBody>
      </p:sp>
      <p:sp>
        <p:nvSpPr>
          <p:cNvPr id="163" name="Google Shape;163;p2"/>
          <p:cNvSpPr txBox="1"/>
          <p:nvPr/>
        </p:nvSpPr>
        <p:spPr>
          <a:xfrm>
            <a:off x="1293625" y="3320441"/>
            <a:ext cx="55977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chemeClr val="lt1"/>
                </a:solidFill>
                <a:latin typeface="Times New Roman"/>
                <a:ea typeface="Times New Roman"/>
                <a:cs typeface="Times New Roman"/>
                <a:sym typeface="Times New Roman"/>
              </a:rPr>
              <a:t>HTTP Programming</a:t>
            </a:r>
            <a:endParaRPr b="1" sz="2900">
              <a:solidFill>
                <a:schemeClr val="lt1"/>
              </a:solidFill>
              <a:latin typeface="Times New Roman"/>
              <a:ea typeface="Times New Roman"/>
              <a:cs typeface="Times New Roman"/>
              <a:sym typeface="Times New Roman"/>
            </a:endParaRPr>
          </a:p>
        </p:txBody>
      </p:sp>
      <p:sp>
        <p:nvSpPr>
          <p:cNvPr id="164" name="Google Shape;164;p2"/>
          <p:cNvSpPr txBox="1"/>
          <p:nvPr/>
        </p:nvSpPr>
        <p:spPr>
          <a:xfrm>
            <a:off x="1293625" y="4670868"/>
            <a:ext cx="55977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chemeClr val="lt1"/>
                </a:solidFill>
                <a:latin typeface="Times New Roman"/>
                <a:ea typeface="Times New Roman"/>
                <a:cs typeface="Times New Roman"/>
                <a:sym typeface="Times New Roman"/>
              </a:rPr>
              <a:t>Triển Khai Và Thực Nghiệm</a:t>
            </a:r>
            <a:endParaRPr b="1" sz="2900">
              <a:solidFill>
                <a:schemeClr val="lt1"/>
              </a:solidFill>
              <a:latin typeface="Times New Roman"/>
              <a:ea typeface="Times New Roman"/>
              <a:cs typeface="Times New Roman"/>
              <a:sym typeface="Times New Roman"/>
            </a:endParaRPr>
          </a:p>
        </p:txBody>
      </p:sp>
      <p:sp>
        <p:nvSpPr>
          <p:cNvPr id="165" name="Google Shape;165;p2"/>
          <p:cNvSpPr txBox="1"/>
          <p:nvPr/>
        </p:nvSpPr>
        <p:spPr>
          <a:xfrm>
            <a:off x="2716306" y="528918"/>
            <a:ext cx="717176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Times New Roman"/>
                <a:ea typeface="Times New Roman"/>
                <a:cs typeface="Times New Roman"/>
                <a:sym typeface="Times New Roman"/>
              </a:rPr>
              <a:t>HTTP PROGRAMMING</a:t>
            </a:r>
            <a:endParaRPr/>
          </a:p>
        </p:txBody>
      </p:sp>
      <p:pic>
        <p:nvPicPr>
          <p:cNvPr id="166" name="Google Shape;166;p2"/>
          <p:cNvPicPr preferRelativeResize="0"/>
          <p:nvPr/>
        </p:nvPicPr>
        <p:blipFill rotWithShape="1">
          <a:blip r:embed="rId3">
            <a:alphaModFix/>
          </a:blip>
          <a:srcRect b="0" l="0" r="0" t="0"/>
          <a:stretch/>
        </p:blipFill>
        <p:spPr>
          <a:xfrm>
            <a:off x="7512423" y="2871988"/>
            <a:ext cx="4316506" cy="2659236"/>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2"/>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469" name="Google Shape;469;p12"/>
          <p:cNvSpPr txBox="1"/>
          <p:nvPr/>
        </p:nvSpPr>
        <p:spPr>
          <a:xfrm>
            <a:off x="1038725" y="3244850"/>
            <a:ext cx="10197000" cy="2949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40000"/>
              </a:lnSpc>
              <a:spcBef>
                <a:spcPts val="0"/>
              </a:spcBef>
              <a:spcAft>
                <a:spcPts val="0"/>
              </a:spcAft>
              <a:buClr>
                <a:schemeClr val="lt1"/>
              </a:buClr>
              <a:buSzPts val="3200"/>
              <a:buFont typeface="Noto Sans Symbols"/>
              <a:buChar char="⮚"/>
            </a:pPr>
            <a:r>
              <a:rPr lang="en-US" sz="3200">
                <a:solidFill>
                  <a:schemeClr val="lt1"/>
                </a:solidFill>
                <a:latin typeface="Times New Roman"/>
                <a:ea typeface="Times New Roman"/>
                <a:cs typeface="Times New Roman"/>
                <a:sym typeface="Times New Roman"/>
              </a:rPr>
              <a:t>Trình duyệt gửi yêu cầu server dựa trên tên miền.</a:t>
            </a:r>
            <a:endParaRPr sz="3200">
              <a:solidFill>
                <a:schemeClr val="lt1"/>
              </a:solidFill>
              <a:latin typeface="Times New Roman"/>
              <a:ea typeface="Times New Roman"/>
              <a:cs typeface="Times New Roman"/>
              <a:sym typeface="Times New Roman"/>
            </a:endParaRPr>
          </a:p>
          <a:p>
            <a:pPr indent="-285750" lvl="0" marL="285750" marR="0" rtl="0" algn="l">
              <a:lnSpc>
                <a:spcPct val="2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Server nhận yêu cầu và gửi đến mã nguồn để xử lý.</a:t>
            </a:r>
            <a:endParaRPr sz="3200">
              <a:solidFill>
                <a:schemeClr val="lt1"/>
              </a:solidFill>
              <a:latin typeface="Times New Roman"/>
              <a:ea typeface="Times New Roman"/>
              <a:cs typeface="Times New Roman"/>
              <a:sym typeface="Times New Roman"/>
            </a:endParaRPr>
          </a:p>
          <a:p>
            <a:pPr indent="-285750" lvl="0" marL="285750" marR="0" rtl="0" algn="l">
              <a:lnSpc>
                <a:spcPct val="2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Mã nguồn phân tích yêu cầu và trả kết quả về cho Client.</a:t>
            </a:r>
            <a:endParaRPr sz="3200">
              <a:solidFill>
                <a:schemeClr val="lt1"/>
              </a:solidFill>
              <a:latin typeface="Times New Roman"/>
              <a:ea typeface="Times New Roman"/>
              <a:cs typeface="Times New Roman"/>
              <a:sym typeface="Times New Roman"/>
            </a:endParaRPr>
          </a:p>
        </p:txBody>
      </p:sp>
      <p:sp>
        <p:nvSpPr>
          <p:cNvPr id="470" name="Google Shape;470;p12"/>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71" name="Google Shape;471;p12"/>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472" name="Google Shape;472;p12"/>
          <p:cNvSpPr/>
          <p:nvPr/>
        </p:nvSpPr>
        <p:spPr>
          <a:xfrm>
            <a:off x="-210274" y="-124381"/>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73" name="Google Shape;473;p12"/>
          <p:cNvSpPr txBox="1"/>
          <p:nvPr/>
        </p:nvSpPr>
        <p:spPr>
          <a:xfrm>
            <a:off x="59348" y="100201"/>
            <a:ext cx="10739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474" name="Google Shape;474;p12"/>
          <p:cNvSpPr txBox="1"/>
          <p:nvPr/>
        </p:nvSpPr>
        <p:spPr>
          <a:xfrm>
            <a:off x="1287675" y="1354775"/>
            <a:ext cx="9943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Mô hình Request/Response trong HTTP Programming</a:t>
            </a:r>
            <a:endParaRPr sz="3200">
              <a:solidFill>
                <a:schemeClr val="lt1"/>
              </a:solidFill>
              <a:latin typeface="Century Gothic"/>
              <a:ea typeface="Century Gothic"/>
              <a:cs typeface="Century Gothic"/>
              <a:sym typeface="Century Gothic"/>
            </a:endParaRPr>
          </a:p>
        </p:txBody>
      </p:sp>
      <p:sp>
        <p:nvSpPr>
          <p:cNvPr id="475" name="Google Shape;475;p12"/>
          <p:cNvSpPr txBox="1"/>
          <p:nvPr/>
        </p:nvSpPr>
        <p:spPr>
          <a:xfrm>
            <a:off x="576849" y="1462475"/>
            <a:ext cx="287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p>
        </p:txBody>
      </p:sp>
      <p:sp>
        <p:nvSpPr>
          <p:cNvPr id="476" name="Google Shape;476;p12"/>
          <p:cNvSpPr txBox="1"/>
          <p:nvPr/>
        </p:nvSpPr>
        <p:spPr>
          <a:xfrm>
            <a:off x="1249898" y="2278550"/>
            <a:ext cx="26262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HTTP Request:</a:t>
            </a:r>
            <a:endParaRPr sz="3000">
              <a:solidFill>
                <a:schemeClr val="lt1"/>
              </a:solidFill>
              <a:latin typeface="Century Gothic"/>
              <a:ea typeface="Century Gothic"/>
              <a:cs typeface="Century Gothic"/>
              <a:sym typeface="Century Gothic"/>
            </a:endParaRPr>
          </a:p>
        </p:txBody>
      </p:sp>
      <p:sp>
        <p:nvSpPr>
          <p:cNvPr id="477" name="Google Shape;477;p12"/>
          <p:cNvSpPr/>
          <p:nvPr/>
        </p:nvSpPr>
        <p:spPr>
          <a:xfrm>
            <a:off x="427004" y="1235827"/>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478" name="Google Shape;478;p12"/>
          <p:cNvSpPr/>
          <p:nvPr/>
        </p:nvSpPr>
        <p:spPr>
          <a:xfrm>
            <a:off x="478442" y="1281588"/>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79" name="Google Shape;479;p12"/>
          <p:cNvSpPr txBox="1"/>
          <p:nvPr/>
        </p:nvSpPr>
        <p:spPr>
          <a:xfrm>
            <a:off x="521200" y="1427663"/>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c433c18e8c_0_16"/>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485" name="Google Shape;485;g2c433c18e8c_0_16"/>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486" name="Google Shape;486;g2c433c18e8c_0_16"/>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487" name="Google Shape;487;g2c433c18e8c_0_16"/>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8" name="Google Shape;488;g2c433c18e8c_0_16"/>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489" name="Google Shape;489;g2c433c18e8c_0_16"/>
          <p:cNvSpPr txBox="1"/>
          <p:nvPr/>
        </p:nvSpPr>
        <p:spPr>
          <a:xfrm>
            <a:off x="1287675" y="1354775"/>
            <a:ext cx="9943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Mô hình Request/Response trong HTTP Programming</a:t>
            </a:r>
            <a:endParaRPr sz="3200">
              <a:solidFill>
                <a:schemeClr val="lt1"/>
              </a:solidFill>
              <a:latin typeface="Century Gothic"/>
              <a:ea typeface="Century Gothic"/>
              <a:cs typeface="Century Gothic"/>
              <a:sym typeface="Century Gothic"/>
            </a:endParaRPr>
          </a:p>
        </p:txBody>
      </p:sp>
      <p:sp>
        <p:nvSpPr>
          <p:cNvPr id="490" name="Google Shape;490;g2c433c18e8c_0_16"/>
          <p:cNvSpPr txBox="1"/>
          <p:nvPr/>
        </p:nvSpPr>
        <p:spPr>
          <a:xfrm>
            <a:off x="3458650" y="6077050"/>
            <a:ext cx="52038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Times New Roman"/>
                <a:ea typeface="Times New Roman"/>
                <a:cs typeface="Times New Roman"/>
                <a:sym typeface="Times New Roman"/>
              </a:rPr>
              <a:t>HTTP Request các thông tin được gửi từ Client tới Server</a:t>
            </a:r>
            <a:endParaRPr sz="1700">
              <a:solidFill>
                <a:schemeClr val="lt1"/>
              </a:solidFill>
              <a:latin typeface="Century Gothic"/>
              <a:ea typeface="Century Gothic"/>
              <a:cs typeface="Century Gothic"/>
              <a:sym typeface="Century Gothic"/>
            </a:endParaRPr>
          </a:p>
        </p:txBody>
      </p:sp>
      <p:pic>
        <p:nvPicPr>
          <p:cNvPr id="491" name="Google Shape;491;g2c433c18e8c_0_16"/>
          <p:cNvPicPr preferRelativeResize="0"/>
          <p:nvPr/>
        </p:nvPicPr>
        <p:blipFill>
          <a:blip r:embed="rId3">
            <a:alphaModFix/>
          </a:blip>
          <a:stretch>
            <a:fillRect/>
          </a:stretch>
        </p:blipFill>
        <p:spPr>
          <a:xfrm>
            <a:off x="3192750" y="2065950"/>
            <a:ext cx="5762200" cy="3970750"/>
          </a:xfrm>
          <a:prstGeom prst="rect">
            <a:avLst/>
          </a:prstGeom>
          <a:noFill/>
          <a:ln>
            <a:noFill/>
          </a:ln>
        </p:spPr>
      </p:pic>
      <p:sp>
        <p:nvSpPr>
          <p:cNvPr id="492" name="Google Shape;492;g2c433c18e8c_0_16"/>
          <p:cNvSpPr/>
          <p:nvPr/>
        </p:nvSpPr>
        <p:spPr>
          <a:xfrm>
            <a:off x="375229" y="123581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493" name="Google Shape;493;g2c433c18e8c_0_16"/>
          <p:cNvSpPr/>
          <p:nvPr/>
        </p:nvSpPr>
        <p:spPr>
          <a:xfrm>
            <a:off x="426667" y="128157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4" name="Google Shape;494;g2c433c18e8c_0_16"/>
          <p:cNvSpPr txBox="1"/>
          <p:nvPr/>
        </p:nvSpPr>
        <p:spPr>
          <a:xfrm>
            <a:off x="469425" y="14276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c3d1731c27_1_235"/>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500" name="Google Shape;500;g2c3d1731c27_1_235"/>
          <p:cNvSpPr txBox="1"/>
          <p:nvPr/>
        </p:nvSpPr>
        <p:spPr>
          <a:xfrm>
            <a:off x="1267325" y="2635250"/>
            <a:ext cx="10197000" cy="171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chemeClr val="lt1"/>
              </a:buClr>
              <a:buSzPts val="3200"/>
              <a:buFont typeface="Noto Sans Symbols"/>
              <a:buChar char="⮚"/>
            </a:pPr>
            <a:r>
              <a:rPr lang="en-US" sz="3200">
                <a:solidFill>
                  <a:schemeClr val="lt1"/>
                </a:solidFill>
                <a:latin typeface="Times New Roman"/>
                <a:ea typeface="Times New Roman"/>
                <a:cs typeface="Times New Roman"/>
                <a:sym typeface="Times New Roman"/>
              </a:rPr>
              <a:t>Trình duyệt gửi yêu cầu server dựa trên tên miền.</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Server nhận yêu cầu và gửi đến mã nguồn để xử lý.</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Mã nguồn phân tích yêu cầu và trả kết quả về cho Client.</a:t>
            </a:r>
            <a:endParaRPr sz="3200">
              <a:solidFill>
                <a:schemeClr val="lt1"/>
              </a:solidFill>
              <a:latin typeface="Times New Roman"/>
              <a:ea typeface="Times New Roman"/>
              <a:cs typeface="Times New Roman"/>
              <a:sym typeface="Times New Roman"/>
            </a:endParaRPr>
          </a:p>
        </p:txBody>
      </p:sp>
      <p:sp>
        <p:nvSpPr>
          <p:cNvPr id="501" name="Google Shape;501;g2c3d1731c27_1_235"/>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502" name="Google Shape;502;g2c3d1731c27_1_23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03" name="Google Shape;503;g2c3d1731c27_1_235"/>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4" name="Google Shape;504;g2c3d1731c27_1_235"/>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505" name="Google Shape;505;g2c3d1731c27_1_235"/>
          <p:cNvSpPr txBox="1"/>
          <p:nvPr/>
        </p:nvSpPr>
        <p:spPr>
          <a:xfrm>
            <a:off x="1287675" y="1354775"/>
            <a:ext cx="9943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Mô hình Request/Response trong HTTP Programming</a:t>
            </a:r>
            <a:endParaRPr sz="3200">
              <a:solidFill>
                <a:schemeClr val="lt1"/>
              </a:solidFill>
              <a:latin typeface="Century Gothic"/>
              <a:ea typeface="Century Gothic"/>
              <a:cs typeface="Century Gothic"/>
              <a:sym typeface="Century Gothic"/>
            </a:endParaRPr>
          </a:p>
        </p:txBody>
      </p:sp>
      <p:sp>
        <p:nvSpPr>
          <p:cNvPr id="506" name="Google Shape;506;g2c3d1731c27_1_235"/>
          <p:cNvSpPr txBox="1"/>
          <p:nvPr/>
        </p:nvSpPr>
        <p:spPr>
          <a:xfrm>
            <a:off x="1249900" y="2049950"/>
            <a:ext cx="29226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HTTP Response:</a:t>
            </a:r>
            <a:endParaRPr sz="3000">
              <a:solidFill>
                <a:schemeClr val="lt1"/>
              </a:solidFill>
              <a:latin typeface="Century Gothic"/>
              <a:ea typeface="Century Gothic"/>
              <a:cs typeface="Century Gothic"/>
              <a:sym typeface="Century Gothic"/>
            </a:endParaRPr>
          </a:p>
        </p:txBody>
      </p:sp>
      <p:pic>
        <p:nvPicPr>
          <p:cNvPr id="507" name="Google Shape;507;g2c3d1731c27_1_235"/>
          <p:cNvPicPr preferRelativeResize="0"/>
          <p:nvPr/>
        </p:nvPicPr>
        <p:blipFill>
          <a:blip r:embed="rId3">
            <a:alphaModFix/>
          </a:blip>
          <a:stretch>
            <a:fillRect/>
          </a:stretch>
        </p:blipFill>
        <p:spPr>
          <a:xfrm>
            <a:off x="3602575" y="4612850"/>
            <a:ext cx="4767895" cy="2047750"/>
          </a:xfrm>
          <a:prstGeom prst="rect">
            <a:avLst/>
          </a:prstGeom>
          <a:noFill/>
          <a:ln>
            <a:noFill/>
          </a:ln>
        </p:spPr>
      </p:pic>
      <p:sp>
        <p:nvSpPr>
          <p:cNvPr id="508" name="Google Shape;508;g2c3d1731c27_1_235"/>
          <p:cNvSpPr/>
          <p:nvPr/>
        </p:nvSpPr>
        <p:spPr>
          <a:xfrm>
            <a:off x="427004" y="123581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09" name="Google Shape;509;g2c3d1731c27_1_235"/>
          <p:cNvSpPr/>
          <p:nvPr/>
        </p:nvSpPr>
        <p:spPr>
          <a:xfrm>
            <a:off x="478442" y="128157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0" name="Google Shape;510;g2c3d1731c27_1_235"/>
          <p:cNvSpPr txBox="1"/>
          <p:nvPr/>
        </p:nvSpPr>
        <p:spPr>
          <a:xfrm>
            <a:off x="521200" y="14276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c3d1731c27_1_219"/>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516" name="Google Shape;516;g2c3d1731c27_1_219"/>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17" name="Google Shape;517;g2c3d1731c27_1_219"/>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8" name="Google Shape;518;g2c3d1731c27_1_219"/>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519" name="Google Shape;519;g2c3d1731c27_1_219"/>
          <p:cNvSpPr txBox="1"/>
          <p:nvPr/>
        </p:nvSpPr>
        <p:spPr>
          <a:xfrm>
            <a:off x="1287675" y="1354775"/>
            <a:ext cx="5996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Cú pháp của Request - Response</a:t>
            </a:r>
            <a:endParaRPr sz="3200">
              <a:solidFill>
                <a:schemeClr val="lt1"/>
              </a:solidFill>
              <a:latin typeface="Century Gothic"/>
              <a:ea typeface="Century Gothic"/>
              <a:cs typeface="Century Gothic"/>
              <a:sym typeface="Century Gothic"/>
            </a:endParaRPr>
          </a:p>
        </p:txBody>
      </p:sp>
      <p:sp>
        <p:nvSpPr>
          <p:cNvPr id="520" name="Google Shape;520;g2c3d1731c27_1_219"/>
          <p:cNvSpPr txBox="1"/>
          <p:nvPr/>
        </p:nvSpPr>
        <p:spPr>
          <a:xfrm>
            <a:off x="1278550" y="1960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Times New Roman"/>
                <a:ea typeface="Times New Roman"/>
                <a:cs typeface="Times New Roman"/>
                <a:sym typeface="Times New Roman"/>
              </a:rPr>
              <a:t>HTTP Request:</a:t>
            </a:r>
            <a:endParaRPr sz="3000">
              <a:solidFill>
                <a:schemeClr val="lt1"/>
              </a:solidFill>
              <a:latin typeface="Century Gothic"/>
              <a:ea typeface="Century Gothic"/>
              <a:cs typeface="Century Gothic"/>
              <a:sym typeface="Century Gothic"/>
            </a:endParaRPr>
          </a:p>
        </p:txBody>
      </p:sp>
      <p:sp>
        <p:nvSpPr>
          <p:cNvPr id="521" name="Google Shape;521;g2c3d1731c27_1_219"/>
          <p:cNvSpPr txBox="1"/>
          <p:nvPr/>
        </p:nvSpPr>
        <p:spPr>
          <a:xfrm>
            <a:off x="1114925" y="2635250"/>
            <a:ext cx="11276700" cy="3983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HTTP request gửi yêu cầu tới Server.</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Cú pháp: &lt;method&gt; &lt;request-URL&gt; &lt;http-version&gt; với các header và body tuỳ chọn.</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Phương thức như GET, POST, PUT, DELETE, vv..</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URL là địa chỉ định danh tài nguyên.</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Phiên bản HTTP đang sử dụng.</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Header bổ sung như Accept, Cookie, User-Agent, vv..</a:t>
            </a:r>
            <a:endParaRPr sz="3200">
              <a:solidFill>
                <a:schemeClr val="lt1"/>
              </a:solidFill>
              <a:latin typeface="Times New Roman"/>
              <a:ea typeface="Times New Roman"/>
              <a:cs typeface="Times New Roman"/>
              <a:sym typeface="Times New Roman"/>
            </a:endParaRPr>
          </a:p>
        </p:txBody>
      </p:sp>
      <p:sp>
        <p:nvSpPr>
          <p:cNvPr id="522" name="Google Shape;522;g2c3d1731c27_1_219"/>
          <p:cNvSpPr/>
          <p:nvPr/>
        </p:nvSpPr>
        <p:spPr>
          <a:xfrm>
            <a:off x="386654" y="137176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23" name="Google Shape;523;g2c3d1731c27_1_219"/>
          <p:cNvSpPr/>
          <p:nvPr/>
        </p:nvSpPr>
        <p:spPr>
          <a:xfrm>
            <a:off x="438092" y="141752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4" name="Google Shape;524;g2c3d1731c27_1_219"/>
          <p:cNvSpPr txBox="1"/>
          <p:nvPr/>
        </p:nvSpPr>
        <p:spPr>
          <a:xfrm>
            <a:off x="480850" y="156360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2.2.2</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c433c18e8c_0_32"/>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530" name="Google Shape;530;g2c433c18e8c_0_32"/>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31" name="Google Shape;531;g2c433c18e8c_0_32"/>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32" name="Google Shape;532;g2c433c18e8c_0_32"/>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533" name="Google Shape;533;g2c433c18e8c_0_32"/>
          <p:cNvSpPr txBox="1"/>
          <p:nvPr/>
        </p:nvSpPr>
        <p:spPr>
          <a:xfrm>
            <a:off x="1287675" y="1354775"/>
            <a:ext cx="5996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Cú pháp của Request - Response</a:t>
            </a:r>
            <a:endParaRPr sz="3200">
              <a:solidFill>
                <a:schemeClr val="lt1"/>
              </a:solidFill>
              <a:latin typeface="Century Gothic"/>
              <a:ea typeface="Century Gothic"/>
              <a:cs typeface="Century Gothic"/>
              <a:sym typeface="Century Gothic"/>
            </a:endParaRPr>
          </a:p>
        </p:txBody>
      </p:sp>
      <p:sp>
        <p:nvSpPr>
          <p:cNvPr id="534" name="Google Shape;534;g2c433c18e8c_0_32"/>
          <p:cNvSpPr txBox="1"/>
          <p:nvPr/>
        </p:nvSpPr>
        <p:spPr>
          <a:xfrm>
            <a:off x="1278550" y="1960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Times New Roman"/>
                <a:ea typeface="Times New Roman"/>
                <a:cs typeface="Times New Roman"/>
                <a:sym typeface="Times New Roman"/>
              </a:rPr>
              <a:t>HTTP Request:</a:t>
            </a:r>
            <a:endParaRPr sz="3000">
              <a:solidFill>
                <a:schemeClr val="lt1"/>
              </a:solidFill>
              <a:latin typeface="Century Gothic"/>
              <a:ea typeface="Century Gothic"/>
              <a:cs typeface="Century Gothic"/>
              <a:sym typeface="Century Gothic"/>
            </a:endParaRPr>
          </a:p>
        </p:txBody>
      </p:sp>
      <p:pic>
        <p:nvPicPr>
          <p:cNvPr id="535" name="Google Shape;535;g2c433c18e8c_0_32"/>
          <p:cNvPicPr preferRelativeResize="0"/>
          <p:nvPr/>
        </p:nvPicPr>
        <p:blipFill>
          <a:blip r:embed="rId3">
            <a:alphaModFix/>
          </a:blip>
          <a:stretch>
            <a:fillRect/>
          </a:stretch>
        </p:blipFill>
        <p:spPr>
          <a:xfrm>
            <a:off x="1825025" y="2792800"/>
            <a:ext cx="8404600" cy="3572400"/>
          </a:xfrm>
          <a:prstGeom prst="rect">
            <a:avLst/>
          </a:prstGeom>
          <a:noFill/>
          <a:ln>
            <a:noFill/>
          </a:ln>
        </p:spPr>
      </p:pic>
      <p:sp>
        <p:nvSpPr>
          <p:cNvPr id="536" name="Google Shape;536;g2c433c18e8c_0_32"/>
          <p:cNvSpPr/>
          <p:nvPr/>
        </p:nvSpPr>
        <p:spPr>
          <a:xfrm>
            <a:off x="455654" y="123581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37" name="Google Shape;537;g2c433c18e8c_0_32"/>
          <p:cNvSpPr/>
          <p:nvPr/>
        </p:nvSpPr>
        <p:spPr>
          <a:xfrm>
            <a:off x="507092" y="128157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38" name="Google Shape;538;g2c433c18e8c_0_32"/>
          <p:cNvSpPr txBox="1"/>
          <p:nvPr/>
        </p:nvSpPr>
        <p:spPr>
          <a:xfrm>
            <a:off x="549850" y="14276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2.2.2</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c433c18e8c_0_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544" name="Google Shape;544;g2c433c18e8c_0_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45" name="Google Shape;545;g2c433c18e8c_0_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46" name="Google Shape;546;g2c433c18e8c_0_3"/>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547" name="Google Shape;547;g2c433c18e8c_0_3"/>
          <p:cNvSpPr txBox="1"/>
          <p:nvPr/>
        </p:nvSpPr>
        <p:spPr>
          <a:xfrm>
            <a:off x="1287675" y="1354775"/>
            <a:ext cx="5996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Cú pháp của Request - Response</a:t>
            </a:r>
            <a:endParaRPr sz="3200">
              <a:solidFill>
                <a:schemeClr val="lt1"/>
              </a:solidFill>
              <a:latin typeface="Century Gothic"/>
              <a:ea typeface="Century Gothic"/>
              <a:cs typeface="Century Gothic"/>
              <a:sym typeface="Century Gothic"/>
            </a:endParaRPr>
          </a:p>
        </p:txBody>
      </p:sp>
      <p:sp>
        <p:nvSpPr>
          <p:cNvPr id="548" name="Google Shape;548;g2c433c18e8c_0_3"/>
          <p:cNvSpPr txBox="1"/>
          <p:nvPr/>
        </p:nvSpPr>
        <p:spPr>
          <a:xfrm>
            <a:off x="1278550" y="1960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Times New Roman"/>
                <a:ea typeface="Times New Roman"/>
                <a:cs typeface="Times New Roman"/>
                <a:sym typeface="Times New Roman"/>
              </a:rPr>
              <a:t>HTTP Response:</a:t>
            </a:r>
            <a:endParaRPr sz="3000">
              <a:solidFill>
                <a:schemeClr val="lt1"/>
              </a:solidFill>
              <a:latin typeface="Century Gothic"/>
              <a:ea typeface="Century Gothic"/>
              <a:cs typeface="Century Gothic"/>
              <a:sym typeface="Century Gothic"/>
            </a:endParaRPr>
          </a:p>
        </p:txBody>
      </p:sp>
      <p:sp>
        <p:nvSpPr>
          <p:cNvPr id="549" name="Google Shape;549;g2c433c18e8c_0_3"/>
          <p:cNvSpPr txBox="1"/>
          <p:nvPr/>
        </p:nvSpPr>
        <p:spPr>
          <a:xfrm>
            <a:off x="1114925" y="2635250"/>
            <a:ext cx="10506000" cy="4032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HTTP response gửi từ Server tới Client.</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Cú pháp: &lt;http-version&gt; &lt;status&gt; &lt;reason-phrase&gt; với các header và body tuỳ chọn.</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Status xác định trạng thái phản hồi(2xx, 3xx, 4xx, 5xx).</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Reason-Phrase mô tả về Status-Code.</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Header bổ sung như Content-Type, Set-Cookie, vv..</a:t>
            </a:r>
            <a:endParaRPr sz="3200">
              <a:solidFill>
                <a:schemeClr val="lt1"/>
              </a:solidFill>
              <a:latin typeface="Times New Roman"/>
              <a:ea typeface="Times New Roman"/>
              <a:cs typeface="Times New Roman"/>
              <a:sym typeface="Times New Roman"/>
            </a:endParaRPr>
          </a:p>
        </p:txBody>
      </p:sp>
      <p:sp>
        <p:nvSpPr>
          <p:cNvPr id="550" name="Google Shape;550;g2c433c18e8c_0_3"/>
          <p:cNvSpPr/>
          <p:nvPr/>
        </p:nvSpPr>
        <p:spPr>
          <a:xfrm>
            <a:off x="455654" y="123581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51" name="Google Shape;551;g2c433c18e8c_0_3"/>
          <p:cNvSpPr/>
          <p:nvPr/>
        </p:nvSpPr>
        <p:spPr>
          <a:xfrm>
            <a:off x="507092" y="128157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52" name="Google Shape;552;g2c433c18e8c_0_3"/>
          <p:cNvSpPr txBox="1"/>
          <p:nvPr/>
        </p:nvSpPr>
        <p:spPr>
          <a:xfrm>
            <a:off x="549850" y="142765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2.2.2</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c433c18e8c_0_46"/>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8108"/>
              <a:buFont typeface="Times New Roman"/>
              <a:buNone/>
            </a:pPr>
            <a:r>
              <a:rPr b="1" lang="en-US">
                <a:latin typeface="Times New Roman"/>
                <a:ea typeface="Times New Roman"/>
                <a:cs typeface="Times New Roman"/>
                <a:sym typeface="Times New Roman"/>
              </a:rPr>
              <a:t>Cách hoạt động cơ bản của HTTP Programming</a:t>
            </a:r>
            <a:endParaRPr b="1">
              <a:latin typeface="Times New Roman"/>
              <a:ea typeface="Times New Roman"/>
              <a:cs typeface="Times New Roman"/>
              <a:sym typeface="Times New Roman"/>
            </a:endParaRPr>
          </a:p>
        </p:txBody>
      </p:sp>
      <p:sp>
        <p:nvSpPr>
          <p:cNvPr id="558" name="Google Shape;558;g2c433c18e8c_0_46"/>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59" name="Google Shape;559;g2c433c18e8c_0_46"/>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60" name="Google Shape;560;g2c433c18e8c_0_46"/>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2.2</a:t>
            </a:r>
            <a:endParaRPr sz="4800">
              <a:solidFill>
                <a:schemeClr val="lt1"/>
              </a:solidFill>
              <a:latin typeface="Century Gothic"/>
              <a:ea typeface="Century Gothic"/>
              <a:cs typeface="Century Gothic"/>
              <a:sym typeface="Century Gothic"/>
            </a:endParaRPr>
          </a:p>
        </p:txBody>
      </p:sp>
      <p:sp>
        <p:nvSpPr>
          <p:cNvPr id="561" name="Google Shape;561;g2c433c18e8c_0_46"/>
          <p:cNvSpPr txBox="1"/>
          <p:nvPr/>
        </p:nvSpPr>
        <p:spPr>
          <a:xfrm>
            <a:off x="1287675" y="1354775"/>
            <a:ext cx="5996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Cú pháp của Request - Response</a:t>
            </a:r>
            <a:endParaRPr sz="3200">
              <a:solidFill>
                <a:schemeClr val="lt1"/>
              </a:solidFill>
              <a:latin typeface="Century Gothic"/>
              <a:ea typeface="Century Gothic"/>
              <a:cs typeface="Century Gothic"/>
              <a:sym typeface="Century Gothic"/>
            </a:endParaRPr>
          </a:p>
        </p:txBody>
      </p:sp>
      <p:sp>
        <p:nvSpPr>
          <p:cNvPr id="562" name="Google Shape;562;g2c433c18e8c_0_46"/>
          <p:cNvSpPr txBox="1"/>
          <p:nvPr/>
        </p:nvSpPr>
        <p:spPr>
          <a:xfrm>
            <a:off x="1278550" y="1960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Times New Roman"/>
                <a:ea typeface="Times New Roman"/>
                <a:cs typeface="Times New Roman"/>
                <a:sym typeface="Times New Roman"/>
              </a:rPr>
              <a:t>HTTP Response:</a:t>
            </a:r>
            <a:endParaRPr sz="3000">
              <a:solidFill>
                <a:schemeClr val="lt1"/>
              </a:solidFill>
              <a:latin typeface="Century Gothic"/>
              <a:ea typeface="Century Gothic"/>
              <a:cs typeface="Century Gothic"/>
              <a:sym typeface="Century Gothic"/>
            </a:endParaRPr>
          </a:p>
        </p:txBody>
      </p:sp>
      <p:pic>
        <p:nvPicPr>
          <p:cNvPr id="563" name="Google Shape;563;g2c433c18e8c_0_46"/>
          <p:cNvPicPr preferRelativeResize="0"/>
          <p:nvPr/>
        </p:nvPicPr>
        <p:blipFill>
          <a:blip r:embed="rId3">
            <a:alphaModFix/>
          </a:blip>
          <a:stretch>
            <a:fillRect/>
          </a:stretch>
        </p:blipFill>
        <p:spPr>
          <a:xfrm>
            <a:off x="2315775" y="2837300"/>
            <a:ext cx="7380999" cy="3485925"/>
          </a:xfrm>
          <a:prstGeom prst="rect">
            <a:avLst/>
          </a:prstGeom>
          <a:noFill/>
          <a:ln>
            <a:noFill/>
          </a:ln>
        </p:spPr>
      </p:pic>
      <p:sp>
        <p:nvSpPr>
          <p:cNvPr id="564" name="Google Shape;564;g2c433c18e8c_0_46"/>
          <p:cNvSpPr/>
          <p:nvPr/>
        </p:nvSpPr>
        <p:spPr>
          <a:xfrm>
            <a:off x="455654" y="135476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65" name="Google Shape;565;g2c433c18e8c_0_46"/>
          <p:cNvSpPr/>
          <p:nvPr/>
        </p:nvSpPr>
        <p:spPr>
          <a:xfrm>
            <a:off x="507092" y="140052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66" name="Google Shape;566;g2c433c18e8c_0_46"/>
          <p:cNvSpPr txBox="1"/>
          <p:nvPr/>
        </p:nvSpPr>
        <p:spPr>
          <a:xfrm>
            <a:off x="549850" y="154660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2.2.2</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c433c18e8c_0_60"/>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572" name="Google Shape;572;g2c433c18e8c_0_60"/>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73" name="Google Shape;573;g2c433c18e8c_0_60"/>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74" name="Google Shape;574;g2c433c18e8c_0_60"/>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575" name="Google Shape;575;g2c433c18e8c_0_60"/>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Ngôn ngữ lập trình phổ biến trong HTTP Programming</a:t>
            </a:r>
            <a:endParaRPr sz="3200">
              <a:solidFill>
                <a:schemeClr val="lt1"/>
              </a:solidFill>
              <a:latin typeface="Century Gothic"/>
              <a:ea typeface="Century Gothic"/>
              <a:cs typeface="Century Gothic"/>
              <a:sym typeface="Century Gothic"/>
            </a:endParaRPr>
          </a:p>
        </p:txBody>
      </p:sp>
      <p:sp>
        <p:nvSpPr>
          <p:cNvPr id="576" name="Google Shape;576;g2c433c18e8c_0_60"/>
          <p:cNvSpPr txBox="1"/>
          <p:nvPr/>
        </p:nvSpPr>
        <p:spPr>
          <a:xfrm>
            <a:off x="1114925" y="2940050"/>
            <a:ext cx="10506000" cy="4032900"/>
          </a:xfrm>
          <a:prstGeom prst="rect">
            <a:avLst/>
          </a:prstGeom>
          <a:noFill/>
          <a:ln>
            <a:noFill/>
          </a:ln>
        </p:spPr>
        <p:txBody>
          <a:bodyPr anchorCtr="0" anchor="t" bIns="45700" lIns="91425" spcFirstLastPara="1" rIns="91425" wrap="square" tIns="45700">
            <a:spAutoFit/>
          </a:bodyPr>
          <a:lstStyle/>
          <a:p>
            <a:pPr indent="-431800" lvl="0" marL="45720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Là ngôn ngữ lập trình đa nền tảng, hướng đối tượng, và bảo mật.</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Sử dụng rộng rãi trong việc phát triển ứng dụng web.</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Lớp ‘HttpUrlConnection’ cho phép thực hiện các yêu cầu HTTP cơ bản.</a:t>
            </a:r>
            <a:endParaRPr sz="3200">
              <a:solidFill>
                <a:schemeClr val="lt1"/>
              </a:solidFill>
              <a:latin typeface="Times New Roman"/>
              <a:ea typeface="Times New Roman"/>
              <a:cs typeface="Times New Roman"/>
              <a:sym typeface="Times New Roman"/>
            </a:endParaRPr>
          </a:p>
          <a:p>
            <a:pPr indent="0" lvl="0" marL="457200" marR="0" rtl="0" algn="l">
              <a:lnSpc>
                <a:spcPct val="140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p:txBody>
      </p:sp>
      <p:sp>
        <p:nvSpPr>
          <p:cNvPr id="577" name="Google Shape;577;g2c433c18e8c_0_60"/>
          <p:cNvSpPr txBox="1"/>
          <p:nvPr/>
        </p:nvSpPr>
        <p:spPr>
          <a:xfrm>
            <a:off x="1219200" y="2057400"/>
            <a:ext cx="118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Java: </a:t>
            </a:r>
            <a:endParaRPr/>
          </a:p>
        </p:txBody>
      </p:sp>
      <p:sp>
        <p:nvSpPr>
          <p:cNvPr id="578" name="Google Shape;578;g2c433c18e8c_0_60"/>
          <p:cNvSpPr/>
          <p:nvPr/>
        </p:nvSpPr>
        <p:spPr>
          <a:xfrm>
            <a:off x="464779" y="135476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79" name="Google Shape;579;g2c433c18e8c_0_60"/>
          <p:cNvSpPr/>
          <p:nvPr/>
        </p:nvSpPr>
        <p:spPr>
          <a:xfrm>
            <a:off x="516217" y="140052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0" name="Google Shape;580;g2c433c18e8c_0_60"/>
          <p:cNvSpPr txBox="1"/>
          <p:nvPr/>
        </p:nvSpPr>
        <p:spPr>
          <a:xfrm>
            <a:off x="558975" y="154660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2.3.1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c433c18e8c_0_77"/>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586" name="Google Shape;586;g2c433c18e8c_0_7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587" name="Google Shape;587;g2c433c18e8c_0_7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8" name="Google Shape;588;g2c433c18e8c_0_77"/>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589" name="Google Shape;589;g2c433c18e8c_0_77"/>
          <p:cNvSpPr txBox="1"/>
          <p:nvPr/>
        </p:nvSpPr>
        <p:spPr>
          <a:xfrm>
            <a:off x="1219200" y="2209800"/>
            <a:ext cx="1032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Ví dụ tạo kết nối đến URL cụ thể bằng phương </a:t>
            </a:r>
            <a:r>
              <a:rPr lang="en-US" sz="3200">
                <a:solidFill>
                  <a:schemeClr val="lt1"/>
                </a:solidFill>
                <a:latin typeface="Times New Roman"/>
                <a:ea typeface="Times New Roman"/>
                <a:cs typeface="Times New Roman"/>
                <a:sym typeface="Times New Roman"/>
              </a:rPr>
              <a:t>thức GET</a:t>
            </a:r>
            <a:r>
              <a:rPr lang="en-US" sz="3200">
                <a:solidFill>
                  <a:schemeClr val="lt1"/>
                </a:solidFill>
                <a:latin typeface="Times New Roman"/>
                <a:ea typeface="Times New Roman"/>
                <a:cs typeface="Times New Roman"/>
                <a:sym typeface="Times New Roman"/>
              </a:rPr>
              <a:t>: </a:t>
            </a:r>
            <a:endParaRPr/>
          </a:p>
        </p:txBody>
      </p:sp>
      <p:pic>
        <p:nvPicPr>
          <p:cNvPr id="590" name="Google Shape;590;g2c433c18e8c_0_77"/>
          <p:cNvPicPr preferRelativeResize="0"/>
          <p:nvPr/>
        </p:nvPicPr>
        <p:blipFill>
          <a:blip r:embed="rId3">
            <a:alphaModFix/>
          </a:blip>
          <a:stretch>
            <a:fillRect/>
          </a:stretch>
        </p:blipFill>
        <p:spPr>
          <a:xfrm>
            <a:off x="698800" y="3201550"/>
            <a:ext cx="10765150" cy="2910075"/>
          </a:xfrm>
          <a:prstGeom prst="rect">
            <a:avLst/>
          </a:prstGeom>
          <a:noFill/>
          <a:ln>
            <a:noFill/>
          </a:ln>
        </p:spPr>
      </p:pic>
      <p:sp>
        <p:nvSpPr>
          <p:cNvPr id="591" name="Google Shape;591;g2c433c18e8c_0_77"/>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Ngôn ngữ lập trình phổ biến trong HTTP Programming</a:t>
            </a:r>
            <a:endParaRPr sz="3200">
              <a:solidFill>
                <a:schemeClr val="lt1"/>
              </a:solidFill>
              <a:latin typeface="Century Gothic"/>
              <a:ea typeface="Century Gothic"/>
              <a:cs typeface="Century Gothic"/>
              <a:sym typeface="Century Gothic"/>
            </a:endParaRPr>
          </a:p>
        </p:txBody>
      </p:sp>
      <p:sp>
        <p:nvSpPr>
          <p:cNvPr id="592" name="Google Shape;592;g2c433c18e8c_0_77"/>
          <p:cNvSpPr/>
          <p:nvPr/>
        </p:nvSpPr>
        <p:spPr>
          <a:xfrm>
            <a:off x="464779" y="135476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593" name="Google Shape;593;g2c433c18e8c_0_77"/>
          <p:cNvSpPr/>
          <p:nvPr/>
        </p:nvSpPr>
        <p:spPr>
          <a:xfrm>
            <a:off x="516217" y="140052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94" name="Google Shape;594;g2c433c18e8c_0_77"/>
          <p:cNvSpPr txBox="1"/>
          <p:nvPr/>
        </p:nvSpPr>
        <p:spPr>
          <a:xfrm>
            <a:off x="558975" y="154660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2.3.1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c433c18e8c_0_93"/>
          <p:cNvSpPr txBox="1"/>
          <p:nvPr/>
        </p:nvSpPr>
        <p:spPr>
          <a:xfrm>
            <a:off x="1114925" y="3016250"/>
            <a:ext cx="10506000" cy="334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Được sử dụng rộng rãi trong lập trình web, với các framework như Django và Flask.</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Module ’http.server’ trong Python cho phép tạo máy chủ HTTP cục bộ và phục vụ nội dung tĩnh.</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linh hoạt và dễ đọc. </a:t>
            </a:r>
            <a:endParaRPr sz="3200">
              <a:solidFill>
                <a:schemeClr val="lt1"/>
              </a:solidFill>
              <a:latin typeface="Times New Roman"/>
              <a:ea typeface="Times New Roman"/>
              <a:cs typeface="Times New Roman"/>
              <a:sym typeface="Times New Roman"/>
            </a:endParaRPr>
          </a:p>
        </p:txBody>
      </p:sp>
      <p:sp>
        <p:nvSpPr>
          <p:cNvPr id="600" name="Google Shape;600;g2c433c18e8c_0_93"/>
          <p:cNvSpPr txBox="1"/>
          <p:nvPr/>
        </p:nvSpPr>
        <p:spPr>
          <a:xfrm>
            <a:off x="1219200" y="2133600"/>
            <a:ext cx="1817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Python</a:t>
            </a:r>
            <a:r>
              <a:rPr lang="en-US" sz="3200">
                <a:solidFill>
                  <a:schemeClr val="lt1"/>
                </a:solidFill>
                <a:latin typeface="Times New Roman"/>
                <a:ea typeface="Times New Roman"/>
                <a:cs typeface="Times New Roman"/>
                <a:sym typeface="Times New Roman"/>
              </a:rPr>
              <a:t>: </a:t>
            </a:r>
            <a:endParaRPr/>
          </a:p>
        </p:txBody>
      </p:sp>
      <p:sp>
        <p:nvSpPr>
          <p:cNvPr id="601" name="Google Shape;601;g2c433c18e8c_0_9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02" name="Google Shape;602;g2c433c18e8c_0_9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03" name="Google Shape;603;g2c433c18e8c_0_9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04" name="Google Shape;604;g2c433c18e8c_0_93"/>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605" name="Google Shape;605;g2c433c18e8c_0_93"/>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Ngôn ngữ lập trình phổ biến trong HTTP Programming</a:t>
            </a:r>
            <a:endParaRPr sz="3200">
              <a:solidFill>
                <a:schemeClr val="lt1"/>
              </a:solidFill>
              <a:latin typeface="Century Gothic"/>
              <a:ea typeface="Century Gothic"/>
              <a:cs typeface="Century Gothic"/>
              <a:sym typeface="Century Gothic"/>
            </a:endParaRPr>
          </a:p>
        </p:txBody>
      </p:sp>
      <p:sp>
        <p:nvSpPr>
          <p:cNvPr id="606" name="Google Shape;606;g2c433c18e8c_0_93"/>
          <p:cNvSpPr/>
          <p:nvPr/>
        </p:nvSpPr>
        <p:spPr>
          <a:xfrm>
            <a:off x="464779" y="1256089"/>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07" name="Google Shape;607;g2c433c18e8c_0_93"/>
          <p:cNvSpPr/>
          <p:nvPr/>
        </p:nvSpPr>
        <p:spPr>
          <a:xfrm>
            <a:off x="516217" y="1301850"/>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08" name="Google Shape;608;g2c433c18e8c_0_93"/>
          <p:cNvSpPr txBox="1"/>
          <p:nvPr/>
        </p:nvSpPr>
        <p:spPr>
          <a:xfrm>
            <a:off x="558975" y="1447925"/>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2.3.1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p:nvPr/>
        </p:nvSpPr>
        <p:spPr>
          <a:xfrm>
            <a:off x="-395786" y="-332144"/>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72" name="Google Shape;172;p3"/>
          <p:cNvSpPr/>
          <p:nvPr/>
        </p:nvSpPr>
        <p:spPr>
          <a:xfrm>
            <a:off x="-349170" y="-286425"/>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3" name="Google Shape;173;p3"/>
          <p:cNvSpPr txBox="1"/>
          <p:nvPr/>
        </p:nvSpPr>
        <p:spPr>
          <a:xfrm>
            <a:off x="47967" y="20162"/>
            <a:ext cx="2420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a:t>
            </a:r>
            <a:endParaRPr/>
          </a:p>
        </p:txBody>
      </p:sp>
      <p:sp>
        <p:nvSpPr>
          <p:cNvPr id="174" name="Google Shape;174;p3"/>
          <p:cNvSpPr txBox="1"/>
          <p:nvPr/>
        </p:nvSpPr>
        <p:spPr>
          <a:xfrm>
            <a:off x="1649393" y="245934"/>
            <a:ext cx="72861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lt1"/>
                </a:solidFill>
                <a:latin typeface="Times New Roman"/>
                <a:ea typeface="Times New Roman"/>
                <a:cs typeface="Times New Roman"/>
                <a:sym typeface="Times New Roman"/>
              </a:rPr>
              <a:t>Tổng quan về HTTP</a:t>
            </a:r>
            <a:r>
              <a:rPr b="1" lang="en-US" sz="4400">
                <a:solidFill>
                  <a:schemeClr val="lt1"/>
                </a:solidFill>
                <a:latin typeface="Times New Roman"/>
                <a:ea typeface="Times New Roman"/>
                <a:cs typeface="Times New Roman"/>
                <a:sym typeface="Times New Roman"/>
              </a:rPr>
              <a:t> </a:t>
            </a:r>
            <a:endParaRPr/>
          </a:p>
        </p:txBody>
      </p:sp>
      <p:sp>
        <p:nvSpPr>
          <p:cNvPr id="175" name="Google Shape;175;p3"/>
          <p:cNvSpPr/>
          <p:nvPr/>
        </p:nvSpPr>
        <p:spPr>
          <a:xfrm>
            <a:off x="756101" y="905990"/>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76" name="Google Shape;176;p3"/>
          <p:cNvSpPr/>
          <p:nvPr/>
        </p:nvSpPr>
        <p:spPr>
          <a:xfrm>
            <a:off x="799821" y="951710"/>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7" name="Google Shape;177;p3"/>
          <p:cNvSpPr txBox="1"/>
          <p:nvPr/>
        </p:nvSpPr>
        <p:spPr>
          <a:xfrm>
            <a:off x="931012" y="1146180"/>
            <a:ext cx="54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1.1</a:t>
            </a:r>
            <a:endParaRPr/>
          </a:p>
        </p:txBody>
      </p:sp>
      <p:grpSp>
        <p:nvGrpSpPr>
          <p:cNvPr id="178" name="Google Shape;178;p3"/>
          <p:cNvGrpSpPr/>
          <p:nvPr/>
        </p:nvGrpSpPr>
        <p:grpSpPr>
          <a:xfrm>
            <a:off x="756101" y="4232735"/>
            <a:ext cx="822900" cy="822900"/>
            <a:chOff x="756101" y="4232735"/>
            <a:chExt cx="822900" cy="822900"/>
          </a:xfrm>
        </p:grpSpPr>
        <p:sp>
          <p:nvSpPr>
            <p:cNvPr id="179" name="Google Shape;179;p3"/>
            <p:cNvSpPr/>
            <p:nvPr/>
          </p:nvSpPr>
          <p:spPr>
            <a:xfrm>
              <a:off x="756101" y="4232735"/>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80" name="Google Shape;180;p3"/>
            <p:cNvSpPr/>
            <p:nvPr/>
          </p:nvSpPr>
          <p:spPr>
            <a:xfrm>
              <a:off x="802717" y="4280344"/>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1" name="Google Shape;181;p3"/>
            <p:cNvSpPr txBox="1"/>
            <p:nvPr/>
          </p:nvSpPr>
          <p:spPr>
            <a:xfrm>
              <a:off x="891937" y="4447850"/>
              <a:ext cx="547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lt1"/>
                  </a:solidFill>
                  <a:latin typeface="Century Gothic"/>
                  <a:ea typeface="Century Gothic"/>
                  <a:cs typeface="Century Gothic"/>
                  <a:sym typeface="Century Gothic"/>
                </a:rPr>
                <a:t>1.2</a:t>
              </a:r>
              <a:endParaRPr/>
            </a:p>
          </p:txBody>
        </p:sp>
      </p:grpSp>
      <p:sp>
        <p:nvSpPr>
          <p:cNvPr id="182" name="Google Shape;182;p3"/>
          <p:cNvSpPr txBox="1"/>
          <p:nvPr/>
        </p:nvSpPr>
        <p:spPr>
          <a:xfrm>
            <a:off x="1850020" y="1020303"/>
            <a:ext cx="7431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Giới thiệu về HTTP</a:t>
            </a:r>
            <a:endParaRPr/>
          </a:p>
        </p:txBody>
      </p:sp>
      <p:sp>
        <p:nvSpPr>
          <p:cNvPr id="183" name="Google Shape;183;p3"/>
          <p:cNvSpPr txBox="1"/>
          <p:nvPr/>
        </p:nvSpPr>
        <p:spPr>
          <a:xfrm>
            <a:off x="1850025" y="4292175"/>
            <a:ext cx="6508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Times New Roman"/>
                <a:ea typeface="Times New Roman"/>
                <a:cs typeface="Times New Roman"/>
                <a:sym typeface="Times New Roman"/>
              </a:rPr>
              <a:t>Lịch sử và phát triển về giao thức HTTP</a:t>
            </a:r>
            <a:endParaRPr b="1" sz="2800">
              <a:solidFill>
                <a:schemeClr val="lt1"/>
              </a:solidFill>
              <a:latin typeface="Times New Roman"/>
              <a:ea typeface="Times New Roman"/>
              <a:cs typeface="Times New Roman"/>
              <a:sym typeface="Times New Roman"/>
            </a:endParaRPr>
          </a:p>
        </p:txBody>
      </p:sp>
      <p:sp>
        <p:nvSpPr>
          <p:cNvPr id="184" name="Google Shape;184;p3"/>
          <p:cNvSpPr txBox="1"/>
          <p:nvPr/>
        </p:nvSpPr>
        <p:spPr>
          <a:xfrm>
            <a:off x="2307220" y="1858503"/>
            <a:ext cx="74310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lt1"/>
                </a:solidFill>
                <a:latin typeface="Times New Roman"/>
                <a:ea typeface="Times New Roman"/>
                <a:cs typeface="Times New Roman"/>
                <a:sym typeface="Times New Roman"/>
              </a:rPr>
              <a:t>Định nghĩa và ý nghĩa của HTTP</a:t>
            </a:r>
            <a:endParaRPr sz="900"/>
          </a:p>
        </p:txBody>
      </p:sp>
      <p:sp>
        <p:nvSpPr>
          <p:cNvPr id="185" name="Google Shape;185;p3"/>
          <p:cNvSpPr txBox="1"/>
          <p:nvPr/>
        </p:nvSpPr>
        <p:spPr>
          <a:xfrm>
            <a:off x="2321395" y="2690353"/>
            <a:ext cx="74310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lt1"/>
                </a:solidFill>
                <a:latin typeface="Times New Roman"/>
                <a:ea typeface="Times New Roman"/>
                <a:cs typeface="Times New Roman"/>
                <a:sym typeface="Times New Roman"/>
              </a:rPr>
              <a:t>Các phiên bản của giao thức HTTP</a:t>
            </a:r>
            <a:endParaRPr sz="900"/>
          </a:p>
        </p:txBody>
      </p:sp>
      <p:grpSp>
        <p:nvGrpSpPr>
          <p:cNvPr id="186" name="Google Shape;186;p3"/>
          <p:cNvGrpSpPr/>
          <p:nvPr/>
        </p:nvGrpSpPr>
        <p:grpSpPr>
          <a:xfrm>
            <a:off x="1264725" y="1862325"/>
            <a:ext cx="850433" cy="672300"/>
            <a:chOff x="1342000" y="1817825"/>
            <a:chExt cx="850433" cy="672300"/>
          </a:xfrm>
        </p:grpSpPr>
        <p:sp>
          <p:nvSpPr>
            <p:cNvPr id="187" name="Google Shape;187;p3"/>
            <p:cNvSpPr/>
            <p:nvPr/>
          </p:nvSpPr>
          <p:spPr>
            <a:xfrm>
              <a:off x="1342000" y="18178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88" name="Google Shape;188;p3"/>
            <p:cNvSpPr/>
            <p:nvPr/>
          </p:nvSpPr>
          <p:spPr>
            <a:xfrm>
              <a:off x="1379063" y="1876787"/>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9" name="Google Shape;189;p3"/>
            <p:cNvSpPr txBox="1"/>
            <p:nvPr/>
          </p:nvSpPr>
          <p:spPr>
            <a:xfrm>
              <a:off x="1369533" y="1992438"/>
              <a:ext cx="8229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1.1.1</a:t>
              </a:r>
              <a:endParaRPr sz="1500">
                <a:solidFill>
                  <a:schemeClr val="lt1"/>
                </a:solidFill>
                <a:latin typeface="Century Gothic"/>
                <a:ea typeface="Century Gothic"/>
                <a:cs typeface="Century Gothic"/>
                <a:sym typeface="Century Gothic"/>
              </a:endParaRPr>
            </a:p>
          </p:txBody>
        </p:sp>
      </p:grpSp>
      <p:sp>
        <p:nvSpPr>
          <p:cNvPr id="190" name="Google Shape;190;p3"/>
          <p:cNvSpPr txBox="1"/>
          <p:nvPr/>
        </p:nvSpPr>
        <p:spPr>
          <a:xfrm>
            <a:off x="2307220" y="5133003"/>
            <a:ext cx="74310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lt1"/>
                </a:solidFill>
                <a:latin typeface="Times New Roman"/>
                <a:ea typeface="Times New Roman"/>
                <a:cs typeface="Times New Roman"/>
                <a:sym typeface="Times New Roman"/>
              </a:rPr>
              <a:t>Xuất hiện và phát triển của HTTP</a:t>
            </a:r>
            <a:endParaRPr sz="900"/>
          </a:p>
        </p:txBody>
      </p:sp>
      <p:sp>
        <p:nvSpPr>
          <p:cNvPr id="191" name="Google Shape;191;p3"/>
          <p:cNvSpPr txBox="1"/>
          <p:nvPr/>
        </p:nvSpPr>
        <p:spPr>
          <a:xfrm>
            <a:off x="2321395" y="5964853"/>
            <a:ext cx="74310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lt1"/>
                </a:solidFill>
                <a:latin typeface="Times New Roman"/>
                <a:ea typeface="Times New Roman"/>
                <a:cs typeface="Times New Roman"/>
                <a:sym typeface="Times New Roman"/>
              </a:rPr>
              <a:t>Những cải tiến của giao thức HTTP qua từng phiên bản</a:t>
            </a:r>
            <a:endParaRPr sz="900"/>
          </a:p>
        </p:txBody>
      </p:sp>
      <p:grpSp>
        <p:nvGrpSpPr>
          <p:cNvPr id="192" name="Google Shape;192;p3"/>
          <p:cNvGrpSpPr/>
          <p:nvPr/>
        </p:nvGrpSpPr>
        <p:grpSpPr>
          <a:xfrm>
            <a:off x="1341999" y="5092325"/>
            <a:ext cx="1052100" cy="718075"/>
            <a:chOff x="1341999" y="5092325"/>
            <a:chExt cx="1052100" cy="718075"/>
          </a:xfrm>
        </p:grpSpPr>
        <p:sp>
          <p:nvSpPr>
            <p:cNvPr id="193" name="Google Shape;193;p3"/>
            <p:cNvSpPr/>
            <p:nvPr/>
          </p:nvSpPr>
          <p:spPr>
            <a:xfrm>
              <a:off x="1342000" y="50923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94" name="Google Shape;194;p3"/>
            <p:cNvSpPr/>
            <p:nvPr/>
          </p:nvSpPr>
          <p:spPr>
            <a:xfrm>
              <a:off x="1379063" y="51296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5" name="Google Shape;195;p3"/>
            <p:cNvSpPr txBox="1"/>
            <p:nvPr/>
          </p:nvSpPr>
          <p:spPr>
            <a:xfrm>
              <a:off x="1341999" y="5256300"/>
              <a:ext cx="10521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1.2.1</a:t>
              </a:r>
              <a:endParaRPr sz="15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500">
                <a:solidFill>
                  <a:schemeClr val="lt1"/>
                </a:solidFill>
                <a:latin typeface="Century Gothic"/>
                <a:ea typeface="Century Gothic"/>
                <a:cs typeface="Century Gothic"/>
                <a:sym typeface="Century Gothic"/>
              </a:endParaRPr>
            </a:p>
          </p:txBody>
        </p:sp>
      </p:grpSp>
      <p:grpSp>
        <p:nvGrpSpPr>
          <p:cNvPr id="196" name="Google Shape;196;p3"/>
          <p:cNvGrpSpPr/>
          <p:nvPr/>
        </p:nvGrpSpPr>
        <p:grpSpPr>
          <a:xfrm>
            <a:off x="1342000" y="2668075"/>
            <a:ext cx="859984" cy="672300"/>
            <a:chOff x="1342000" y="2668075"/>
            <a:chExt cx="859984" cy="672300"/>
          </a:xfrm>
        </p:grpSpPr>
        <p:sp>
          <p:nvSpPr>
            <p:cNvPr id="197" name="Google Shape;197;p3"/>
            <p:cNvSpPr/>
            <p:nvPr/>
          </p:nvSpPr>
          <p:spPr>
            <a:xfrm>
              <a:off x="1342000" y="266807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98" name="Google Shape;198;p3"/>
            <p:cNvSpPr/>
            <p:nvPr/>
          </p:nvSpPr>
          <p:spPr>
            <a:xfrm>
              <a:off x="1379063" y="270542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9" name="Google Shape;199;p3"/>
            <p:cNvSpPr txBox="1"/>
            <p:nvPr/>
          </p:nvSpPr>
          <p:spPr>
            <a:xfrm>
              <a:off x="1379084" y="2819263"/>
              <a:ext cx="8229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1.1.2</a:t>
              </a:r>
              <a:endParaRPr sz="1500">
                <a:solidFill>
                  <a:schemeClr val="lt1"/>
                </a:solidFill>
                <a:latin typeface="Century Gothic"/>
                <a:ea typeface="Century Gothic"/>
                <a:cs typeface="Century Gothic"/>
                <a:sym typeface="Century Gothic"/>
              </a:endParaRPr>
            </a:p>
          </p:txBody>
        </p:sp>
      </p:grpSp>
      <p:grpSp>
        <p:nvGrpSpPr>
          <p:cNvPr id="200" name="Google Shape;200;p3"/>
          <p:cNvGrpSpPr/>
          <p:nvPr/>
        </p:nvGrpSpPr>
        <p:grpSpPr>
          <a:xfrm>
            <a:off x="1340375" y="5921400"/>
            <a:ext cx="697500" cy="672300"/>
            <a:chOff x="1340375" y="5921400"/>
            <a:chExt cx="697500" cy="672300"/>
          </a:xfrm>
        </p:grpSpPr>
        <p:sp>
          <p:nvSpPr>
            <p:cNvPr id="201" name="Google Shape;201;p3"/>
            <p:cNvSpPr/>
            <p:nvPr/>
          </p:nvSpPr>
          <p:spPr>
            <a:xfrm>
              <a:off x="1340375" y="5921400"/>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02" name="Google Shape;202;p3"/>
            <p:cNvSpPr/>
            <p:nvPr/>
          </p:nvSpPr>
          <p:spPr>
            <a:xfrm>
              <a:off x="1377438" y="5958749"/>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203" name="Google Shape;203;p3"/>
          <p:cNvSpPr txBox="1"/>
          <p:nvPr/>
        </p:nvSpPr>
        <p:spPr>
          <a:xfrm>
            <a:off x="2334345" y="3568816"/>
            <a:ext cx="74310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lt1"/>
                </a:solidFill>
                <a:latin typeface="Times New Roman"/>
                <a:ea typeface="Times New Roman"/>
                <a:cs typeface="Times New Roman"/>
                <a:sym typeface="Times New Roman"/>
              </a:rPr>
              <a:t>Các đặc điểm của giao thức HTTP</a:t>
            </a:r>
            <a:endParaRPr sz="900"/>
          </a:p>
        </p:txBody>
      </p:sp>
      <p:grpSp>
        <p:nvGrpSpPr>
          <p:cNvPr id="204" name="Google Shape;204;p3"/>
          <p:cNvGrpSpPr/>
          <p:nvPr/>
        </p:nvGrpSpPr>
        <p:grpSpPr>
          <a:xfrm>
            <a:off x="1354950" y="3546538"/>
            <a:ext cx="697500" cy="672300"/>
            <a:chOff x="1354950" y="3546538"/>
            <a:chExt cx="697500" cy="672300"/>
          </a:xfrm>
        </p:grpSpPr>
        <p:sp>
          <p:nvSpPr>
            <p:cNvPr id="205" name="Google Shape;205;p3"/>
            <p:cNvSpPr/>
            <p:nvPr/>
          </p:nvSpPr>
          <p:spPr>
            <a:xfrm>
              <a:off x="1354950" y="3546538"/>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06" name="Google Shape;206;p3"/>
            <p:cNvSpPr/>
            <p:nvPr/>
          </p:nvSpPr>
          <p:spPr>
            <a:xfrm>
              <a:off x="1392013" y="3583887"/>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207" name="Google Shape;207;p3"/>
          <p:cNvSpPr txBox="1"/>
          <p:nvPr/>
        </p:nvSpPr>
        <p:spPr>
          <a:xfrm>
            <a:off x="1340375" y="3659500"/>
            <a:ext cx="901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Lato"/>
                <a:ea typeface="Lato"/>
                <a:cs typeface="Lato"/>
                <a:sym typeface="Lato"/>
              </a:rPr>
              <a:t>1.1.3</a:t>
            </a:r>
            <a:endParaRPr sz="1700">
              <a:solidFill>
                <a:schemeClr val="lt1"/>
              </a:solidFill>
              <a:latin typeface="Lato"/>
              <a:ea typeface="Lato"/>
              <a:cs typeface="Lato"/>
              <a:sym typeface="Lato"/>
            </a:endParaRPr>
          </a:p>
        </p:txBody>
      </p:sp>
      <p:sp>
        <p:nvSpPr>
          <p:cNvPr id="208" name="Google Shape;208;p3"/>
          <p:cNvSpPr txBox="1"/>
          <p:nvPr/>
        </p:nvSpPr>
        <p:spPr>
          <a:xfrm>
            <a:off x="1318375" y="6125225"/>
            <a:ext cx="1052100" cy="2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1.2.2</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c433c18e8c_0_107"/>
          <p:cNvSpPr txBox="1"/>
          <p:nvPr/>
        </p:nvSpPr>
        <p:spPr>
          <a:xfrm>
            <a:off x="1219200" y="1295400"/>
            <a:ext cx="10543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Ví dụ sử dụng http.server để khởi chạy máy chủ HTTP cục bộ:</a:t>
            </a:r>
            <a:endParaRPr/>
          </a:p>
        </p:txBody>
      </p:sp>
      <p:sp>
        <p:nvSpPr>
          <p:cNvPr id="614" name="Google Shape;614;g2c433c18e8c_0_107"/>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15" name="Google Shape;615;g2c433c18e8c_0_10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16" name="Google Shape;616;g2c433c18e8c_0_10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17" name="Google Shape;617;g2c433c18e8c_0_107"/>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pic>
        <p:nvPicPr>
          <p:cNvPr id="618" name="Google Shape;618;g2c433c18e8c_0_107"/>
          <p:cNvPicPr preferRelativeResize="0"/>
          <p:nvPr/>
        </p:nvPicPr>
        <p:blipFill>
          <a:blip r:embed="rId3">
            <a:alphaModFix/>
          </a:blip>
          <a:stretch>
            <a:fillRect/>
          </a:stretch>
        </p:blipFill>
        <p:spPr>
          <a:xfrm>
            <a:off x="1605625" y="2711475"/>
            <a:ext cx="9277350" cy="2295525"/>
          </a:xfrm>
          <a:prstGeom prst="rect">
            <a:avLst/>
          </a:prstGeom>
          <a:noFill/>
          <a:ln>
            <a:noFill/>
          </a:ln>
        </p:spPr>
      </p:pic>
      <p:pic>
        <p:nvPicPr>
          <p:cNvPr id="619" name="Google Shape;619;g2c433c18e8c_0_107"/>
          <p:cNvPicPr preferRelativeResize="0"/>
          <p:nvPr/>
        </p:nvPicPr>
        <p:blipFill>
          <a:blip r:embed="rId3">
            <a:alphaModFix/>
          </a:blip>
          <a:stretch>
            <a:fillRect/>
          </a:stretch>
        </p:blipFill>
        <p:spPr>
          <a:xfrm>
            <a:off x="685987" y="2293750"/>
            <a:ext cx="10667625" cy="2639525"/>
          </a:xfrm>
          <a:prstGeom prst="rect">
            <a:avLst/>
          </a:prstGeom>
          <a:noFill/>
          <a:ln>
            <a:noFill/>
          </a:ln>
        </p:spPr>
      </p:pic>
      <p:sp>
        <p:nvSpPr>
          <p:cNvPr id="620" name="Google Shape;620;g2c433c18e8c_0_107"/>
          <p:cNvSpPr txBox="1"/>
          <p:nvPr/>
        </p:nvSpPr>
        <p:spPr>
          <a:xfrm>
            <a:off x="270850" y="5330725"/>
            <a:ext cx="1192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Times New Roman"/>
                <a:ea typeface="Times New Roman"/>
                <a:cs typeface="Times New Roman"/>
                <a:sym typeface="Times New Roman"/>
              </a:rPr>
              <a:t>Đoạn code trên sử dụng module http.server trong Python để tạo ra một máy chủ HTTP cục bộ và phục vụ nội dung tĩnh từ thư mục hiện tại</a:t>
            </a:r>
            <a:endParaRPr sz="30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c433c18e8c_0_124"/>
          <p:cNvSpPr txBox="1"/>
          <p:nvPr/>
        </p:nvSpPr>
        <p:spPr>
          <a:xfrm>
            <a:off x="576850" y="3016250"/>
            <a:ext cx="11415900" cy="334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Làm nền tảng cho tính năng tương tác và động trong lập trình web.</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Có thể gửi HTTP request đến server thông qua ‘XMLHttpRequest’.</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Được sử dụng rộng rãi trong việc phát triển các ứng dụng web hiện đại và di động.</a:t>
            </a:r>
            <a:endParaRPr sz="3200">
              <a:solidFill>
                <a:schemeClr val="lt1"/>
              </a:solidFill>
              <a:latin typeface="Times New Roman"/>
              <a:ea typeface="Times New Roman"/>
              <a:cs typeface="Times New Roman"/>
              <a:sym typeface="Times New Roman"/>
            </a:endParaRPr>
          </a:p>
        </p:txBody>
      </p:sp>
      <p:sp>
        <p:nvSpPr>
          <p:cNvPr id="626" name="Google Shape;626;g2c433c18e8c_0_124"/>
          <p:cNvSpPr txBox="1"/>
          <p:nvPr/>
        </p:nvSpPr>
        <p:spPr>
          <a:xfrm>
            <a:off x="1219200" y="2133600"/>
            <a:ext cx="24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Javascript: </a:t>
            </a:r>
            <a:endParaRPr/>
          </a:p>
        </p:txBody>
      </p:sp>
      <p:sp>
        <p:nvSpPr>
          <p:cNvPr id="627" name="Google Shape;627;g2c433c18e8c_0_124"/>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28" name="Google Shape;628;g2c433c18e8c_0_124"/>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29" name="Google Shape;629;g2c433c18e8c_0_124"/>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30" name="Google Shape;630;g2c433c18e8c_0_124"/>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631" name="Google Shape;631;g2c433c18e8c_0_124"/>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Ngôn ngữ lập trình phổ biến trong HTTP Programming</a:t>
            </a:r>
            <a:endParaRPr sz="3200">
              <a:solidFill>
                <a:schemeClr val="lt1"/>
              </a:solidFill>
              <a:latin typeface="Century Gothic"/>
              <a:ea typeface="Century Gothic"/>
              <a:cs typeface="Century Gothic"/>
              <a:sym typeface="Century Gothic"/>
            </a:endParaRPr>
          </a:p>
        </p:txBody>
      </p:sp>
      <p:sp>
        <p:nvSpPr>
          <p:cNvPr id="632" name="Google Shape;632;g2c433c18e8c_0_124"/>
          <p:cNvSpPr/>
          <p:nvPr/>
        </p:nvSpPr>
        <p:spPr>
          <a:xfrm>
            <a:off x="464779" y="1354764"/>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33" name="Google Shape;633;g2c433c18e8c_0_124"/>
          <p:cNvSpPr/>
          <p:nvPr/>
        </p:nvSpPr>
        <p:spPr>
          <a:xfrm>
            <a:off x="516217" y="1400525"/>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34" name="Google Shape;634;g2c433c18e8c_0_124"/>
          <p:cNvSpPr txBox="1"/>
          <p:nvPr/>
        </p:nvSpPr>
        <p:spPr>
          <a:xfrm>
            <a:off x="558975" y="1546600"/>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2.3.1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c433c18e8c_0_170"/>
          <p:cNvSpPr txBox="1"/>
          <p:nvPr/>
        </p:nvSpPr>
        <p:spPr>
          <a:xfrm>
            <a:off x="222900" y="2286000"/>
            <a:ext cx="11840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chemeClr val="lt1"/>
                </a:solidFill>
                <a:latin typeface="Times New Roman"/>
                <a:ea typeface="Times New Roman"/>
                <a:cs typeface="Times New Roman"/>
                <a:sym typeface="Times New Roman"/>
              </a:rPr>
              <a:t>Ví dụ sau gửi phương thức request dạng GET đến https://httpbin.org/get: </a:t>
            </a:r>
            <a:endParaRPr sz="1300"/>
          </a:p>
        </p:txBody>
      </p:sp>
      <p:pic>
        <p:nvPicPr>
          <p:cNvPr id="640" name="Google Shape;640;g2c433c18e8c_0_170"/>
          <p:cNvPicPr preferRelativeResize="0"/>
          <p:nvPr/>
        </p:nvPicPr>
        <p:blipFill>
          <a:blip r:embed="rId3">
            <a:alphaModFix/>
          </a:blip>
          <a:stretch>
            <a:fillRect/>
          </a:stretch>
        </p:blipFill>
        <p:spPr>
          <a:xfrm>
            <a:off x="759125" y="3315725"/>
            <a:ext cx="10673750" cy="2772400"/>
          </a:xfrm>
          <a:prstGeom prst="rect">
            <a:avLst/>
          </a:prstGeom>
          <a:noFill/>
          <a:ln>
            <a:noFill/>
          </a:ln>
        </p:spPr>
      </p:pic>
      <p:sp>
        <p:nvSpPr>
          <p:cNvPr id="641" name="Google Shape;641;g2c433c18e8c_0_170"/>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42" name="Google Shape;642;g2c433c18e8c_0_170"/>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43" name="Google Shape;643;g2c433c18e8c_0_170"/>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44" name="Google Shape;644;g2c433c18e8c_0_170"/>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645" name="Google Shape;645;g2c433c18e8c_0_170"/>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Ngôn ngữ lập trình phổ biến trong HTTP Programming</a:t>
            </a:r>
            <a:endParaRPr sz="3200">
              <a:solidFill>
                <a:schemeClr val="lt1"/>
              </a:solidFill>
              <a:latin typeface="Century Gothic"/>
              <a:ea typeface="Century Gothic"/>
              <a:cs typeface="Century Gothic"/>
              <a:sym typeface="Century Gothic"/>
            </a:endParaRPr>
          </a:p>
        </p:txBody>
      </p:sp>
      <p:sp>
        <p:nvSpPr>
          <p:cNvPr id="646" name="Google Shape;646;g2c433c18e8c_0_170"/>
          <p:cNvSpPr/>
          <p:nvPr/>
        </p:nvSpPr>
        <p:spPr>
          <a:xfrm>
            <a:off x="464779" y="1309402"/>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47" name="Google Shape;647;g2c433c18e8c_0_170"/>
          <p:cNvSpPr/>
          <p:nvPr/>
        </p:nvSpPr>
        <p:spPr>
          <a:xfrm>
            <a:off x="516217" y="1355163"/>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48" name="Google Shape;648;g2c433c18e8c_0_170"/>
          <p:cNvSpPr txBox="1"/>
          <p:nvPr/>
        </p:nvSpPr>
        <p:spPr>
          <a:xfrm>
            <a:off x="558975" y="1501238"/>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2.3.1</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c433c18e8c_0_180"/>
          <p:cNvSpPr txBox="1"/>
          <p:nvPr/>
        </p:nvSpPr>
        <p:spPr>
          <a:xfrm>
            <a:off x="836850" y="2940050"/>
            <a:ext cx="10518300" cy="3540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Là ứng dụng mã nguồn mở cho phép phát triển và kiểm thử API.</a:t>
            </a:r>
            <a:endParaRPr sz="3200">
              <a:solidFill>
                <a:schemeClr val="lt1"/>
              </a:solidFill>
              <a:latin typeface="Times New Roman"/>
              <a:ea typeface="Times New Roman"/>
              <a:cs typeface="Times New Roman"/>
              <a:sym typeface="Times New Roman"/>
            </a:endParaRPr>
          </a:p>
          <a:p>
            <a:pPr indent="-285750" lvl="0" marL="285750" marR="0" rtl="0" algn="l">
              <a:lnSpc>
                <a:spcPct val="12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Đặc điểm:</a:t>
            </a:r>
            <a:endParaRPr sz="3200">
              <a:solidFill>
                <a:schemeClr val="lt1"/>
              </a:solidFill>
              <a:latin typeface="Times New Roman"/>
              <a:ea typeface="Times New Roman"/>
              <a:cs typeface="Times New Roman"/>
              <a:sym typeface="Times New Roman"/>
            </a:endParaRPr>
          </a:p>
          <a:p>
            <a:pPr indent="-431800" lvl="0" marL="457200" marR="0" rtl="0" algn="l">
              <a:lnSpc>
                <a:spcPct val="12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test tự động và đa dạng loại test.</a:t>
            </a:r>
            <a:endParaRPr sz="3200">
              <a:solidFill>
                <a:schemeClr val="lt1"/>
              </a:solidFill>
              <a:latin typeface="Times New Roman"/>
              <a:ea typeface="Times New Roman"/>
              <a:cs typeface="Times New Roman"/>
              <a:sym typeface="Times New Roman"/>
            </a:endParaRPr>
          </a:p>
          <a:p>
            <a:pPr indent="-431800" lvl="0" marL="457200" marR="0" rtl="0" algn="l">
              <a:lnSpc>
                <a:spcPct val="12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ứng dụng đa nền tảng và tích hợp với nhiều hệ thống.</a:t>
            </a:r>
            <a:endParaRPr sz="3200">
              <a:solidFill>
                <a:schemeClr val="lt1"/>
              </a:solidFill>
              <a:latin typeface="Times New Roman"/>
              <a:ea typeface="Times New Roman"/>
              <a:cs typeface="Times New Roman"/>
              <a:sym typeface="Times New Roman"/>
            </a:endParaRPr>
          </a:p>
          <a:p>
            <a:pPr indent="-431800" lvl="0" marL="457200" marR="0" rtl="0" algn="l">
              <a:lnSpc>
                <a:spcPct val="12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báo cáo và phù hợp với người dùng ở mọi level.</a:t>
            </a:r>
            <a:endParaRPr sz="3200">
              <a:solidFill>
                <a:schemeClr val="lt1"/>
              </a:solidFill>
              <a:latin typeface="Times New Roman"/>
              <a:ea typeface="Times New Roman"/>
              <a:cs typeface="Times New Roman"/>
              <a:sym typeface="Times New Roman"/>
            </a:endParaRPr>
          </a:p>
        </p:txBody>
      </p:sp>
      <p:sp>
        <p:nvSpPr>
          <p:cNvPr id="654" name="Google Shape;654;g2c433c18e8c_0_180"/>
          <p:cNvSpPr txBox="1"/>
          <p:nvPr/>
        </p:nvSpPr>
        <p:spPr>
          <a:xfrm>
            <a:off x="1219200" y="2057400"/>
            <a:ext cx="8948400" cy="6771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Font typeface="Times New Roman"/>
              <a:buAutoNum type="alphaLcParenR"/>
            </a:pPr>
            <a:r>
              <a:rPr lang="en-US" sz="3200">
                <a:solidFill>
                  <a:schemeClr val="lt1"/>
                </a:solidFill>
                <a:latin typeface="Times New Roman"/>
                <a:ea typeface="Times New Roman"/>
                <a:cs typeface="Times New Roman"/>
                <a:sym typeface="Times New Roman"/>
              </a:rPr>
              <a:t>Postman và công cụ kiểm thử API:</a:t>
            </a:r>
            <a:endParaRPr/>
          </a:p>
        </p:txBody>
      </p:sp>
      <p:sp>
        <p:nvSpPr>
          <p:cNvPr id="655" name="Google Shape;655;g2c433c18e8c_0_180"/>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56" name="Google Shape;656;g2c433c18e8c_0_180"/>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57" name="Google Shape;657;g2c433c18e8c_0_180"/>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58" name="Google Shape;658;g2c433c18e8c_0_180"/>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659" name="Google Shape;659;g2c433c18e8c_0_180"/>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Thư viện và công cụ hỗ trợ</a:t>
            </a:r>
            <a:endParaRPr sz="3200">
              <a:solidFill>
                <a:schemeClr val="lt1"/>
              </a:solidFill>
              <a:latin typeface="Century Gothic"/>
              <a:ea typeface="Century Gothic"/>
              <a:cs typeface="Century Gothic"/>
              <a:sym typeface="Century Gothic"/>
            </a:endParaRPr>
          </a:p>
        </p:txBody>
      </p:sp>
      <p:sp>
        <p:nvSpPr>
          <p:cNvPr id="660" name="Google Shape;660;g2c433c18e8c_0_180"/>
          <p:cNvSpPr/>
          <p:nvPr/>
        </p:nvSpPr>
        <p:spPr>
          <a:xfrm>
            <a:off x="400000" y="13264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61" name="Google Shape;661;g2c433c18e8c_0_180"/>
          <p:cNvSpPr/>
          <p:nvPr/>
        </p:nvSpPr>
        <p:spPr>
          <a:xfrm>
            <a:off x="437063" y="13637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62" name="Google Shape;662;g2c433c18e8c_0_180"/>
          <p:cNvSpPr txBox="1"/>
          <p:nvPr/>
        </p:nvSpPr>
        <p:spPr>
          <a:xfrm>
            <a:off x="459900" y="1475425"/>
            <a:ext cx="789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2.3.2</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c5ff3be0c0_1_9"/>
          <p:cNvSpPr txBox="1"/>
          <p:nvPr/>
        </p:nvSpPr>
        <p:spPr>
          <a:xfrm>
            <a:off x="836850" y="2711450"/>
            <a:ext cx="10518300" cy="3999000"/>
          </a:xfrm>
          <a:prstGeom prst="rect">
            <a:avLst/>
          </a:prstGeom>
          <a:noFill/>
          <a:ln>
            <a:noFill/>
          </a:ln>
        </p:spPr>
        <p:txBody>
          <a:bodyPr anchorCtr="0" anchor="t" bIns="45700" lIns="91425" spcFirstLastPara="1" rIns="91425" wrap="square" tIns="45700">
            <a:spAutoFit/>
          </a:bodyPr>
          <a:lstStyle/>
          <a:p>
            <a:pPr indent="-400050" lvl="0" marL="457200" rtl="0" algn="l">
              <a:lnSpc>
                <a:spcPct val="120000"/>
              </a:lnSpc>
              <a:spcBef>
                <a:spcPts val="0"/>
              </a:spcBef>
              <a:spcAft>
                <a:spcPts val="0"/>
              </a:spcAft>
              <a:buClr>
                <a:schemeClr val="lt1"/>
              </a:buClr>
              <a:buSzPts val="2700"/>
              <a:buFont typeface="Times New Roman"/>
              <a:buChar char="⮚"/>
            </a:pPr>
            <a:r>
              <a:rPr lang="en-US" sz="2700">
                <a:solidFill>
                  <a:schemeClr val="lt1"/>
                </a:solidFill>
                <a:latin typeface="Times New Roman"/>
                <a:ea typeface="Times New Roman"/>
                <a:cs typeface="Times New Roman"/>
                <a:sym typeface="Times New Roman"/>
              </a:rPr>
              <a:t>API Repository: Lưu trữ thông tin về API, bao gồm đặc tả, tài liệu, và kết quả test.</a:t>
            </a:r>
            <a:endParaRPr sz="2700">
              <a:solidFill>
                <a:schemeClr val="lt1"/>
              </a:solidFill>
              <a:latin typeface="Times New Roman"/>
              <a:ea typeface="Times New Roman"/>
              <a:cs typeface="Times New Roman"/>
              <a:sym typeface="Times New Roman"/>
            </a:endParaRPr>
          </a:p>
          <a:p>
            <a:pPr indent="-400050" lvl="0" marL="457200" rtl="0" algn="l">
              <a:lnSpc>
                <a:spcPct val="120000"/>
              </a:lnSpc>
              <a:spcBef>
                <a:spcPts val="0"/>
              </a:spcBef>
              <a:spcAft>
                <a:spcPts val="0"/>
              </a:spcAft>
              <a:buClr>
                <a:schemeClr val="lt1"/>
              </a:buClr>
              <a:buSzPts val="2700"/>
              <a:buFont typeface="Times New Roman"/>
              <a:buChar char="⮚"/>
            </a:pPr>
            <a:r>
              <a:rPr lang="en-US" sz="2700">
                <a:solidFill>
                  <a:schemeClr val="lt1"/>
                </a:solidFill>
                <a:latin typeface="Times New Roman"/>
                <a:ea typeface="Times New Roman"/>
                <a:cs typeface="Times New Roman"/>
                <a:sym typeface="Times New Roman"/>
              </a:rPr>
              <a:t>API Tools: Cung cấp các công cụ từ thiết kế đến kiểm thử và viết tài liệu.</a:t>
            </a:r>
            <a:endParaRPr sz="2700">
              <a:solidFill>
                <a:schemeClr val="lt1"/>
              </a:solidFill>
              <a:latin typeface="Times New Roman"/>
              <a:ea typeface="Times New Roman"/>
              <a:cs typeface="Times New Roman"/>
              <a:sym typeface="Times New Roman"/>
            </a:endParaRPr>
          </a:p>
          <a:p>
            <a:pPr indent="-400050" lvl="0" marL="457200" rtl="0" algn="l">
              <a:lnSpc>
                <a:spcPct val="120000"/>
              </a:lnSpc>
              <a:spcBef>
                <a:spcPts val="0"/>
              </a:spcBef>
              <a:spcAft>
                <a:spcPts val="0"/>
              </a:spcAft>
              <a:buClr>
                <a:schemeClr val="lt1"/>
              </a:buClr>
              <a:buSzPts val="2700"/>
              <a:buFont typeface="Times New Roman"/>
              <a:buChar char="⮚"/>
            </a:pPr>
            <a:r>
              <a:rPr lang="en-US" sz="2700">
                <a:solidFill>
                  <a:schemeClr val="lt1"/>
                </a:solidFill>
                <a:latin typeface="Times New Roman"/>
                <a:ea typeface="Times New Roman"/>
                <a:cs typeface="Times New Roman"/>
                <a:sym typeface="Times New Roman"/>
              </a:rPr>
              <a:t>API Collaboration: Quản lý workspace và phân quyền truy cập cho người dùng.</a:t>
            </a:r>
            <a:endParaRPr sz="2700">
              <a:solidFill>
                <a:schemeClr val="lt1"/>
              </a:solidFill>
              <a:latin typeface="Times New Roman"/>
              <a:ea typeface="Times New Roman"/>
              <a:cs typeface="Times New Roman"/>
              <a:sym typeface="Times New Roman"/>
            </a:endParaRPr>
          </a:p>
          <a:p>
            <a:pPr indent="-400050" lvl="0" marL="457200" rtl="0" algn="l">
              <a:lnSpc>
                <a:spcPct val="120000"/>
              </a:lnSpc>
              <a:spcBef>
                <a:spcPts val="0"/>
              </a:spcBef>
              <a:spcAft>
                <a:spcPts val="0"/>
              </a:spcAft>
              <a:buClr>
                <a:schemeClr val="lt1"/>
              </a:buClr>
              <a:buSzPts val="2700"/>
              <a:buFont typeface="Times New Roman"/>
              <a:buChar char="⮚"/>
            </a:pPr>
            <a:r>
              <a:rPr lang="en-US" sz="2700">
                <a:solidFill>
                  <a:schemeClr val="lt1"/>
                </a:solidFill>
                <a:latin typeface="Times New Roman"/>
                <a:ea typeface="Times New Roman"/>
                <a:cs typeface="Times New Roman"/>
                <a:sym typeface="Times New Roman"/>
              </a:rPr>
              <a:t>API Governance: Quản lý API dựa trên quy tắc và tích hợp báo cáo.</a:t>
            </a:r>
            <a:endParaRPr sz="2700">
              <a:solidFill>
                <a:schemeClr val="lt1"/>
              </a:solidFill>
              <a:latin typeface="Times New Roman"/>
              <a:ea typeface="Times New Roman"/>
              <a:cs typeface="Times New Roman"/>
              <a:sym typeface="Times New Roman"/>
            </a:endParaRPr>
          </a:p>
          <a:p>
            <a:pPr indent="-400050" lvl="0" marL="457200" rtl="0" algn="l">
              <a:lnSpc>
                <a:spcPct val="120000"/>
              </a:lnSpc>
              <a:spcBef>
                <a:spcPts val="0"/>
              </a:spcBef>
              <a:spcAft>
                <a:spcPts val="0"/>
              </a:spcAft>
              <a:buClr>
                <a:schemeClr val="lt1"/>
              </a:buClr>
              <a:buSzPts val="2700"/>
              <a:buFont typeface="Times New Roman"/>
              <a:buChar char="⮚"/>
            </a:pPr>
            <a:r>
              <a:rPr lang="en-US" sz="2700">
                <a:solidFill>
                  <a:schemeClr val="lt1"/>
                </a:solidFill>
                <a:latin typeface="Times New Roman"/>
                <a:ea typeface="Times New Roman"/>
                <a:cs typeface="Times New Roman"/>
                <a:sym typeface="Times New Roman"/>
              </a:rPr>
              <a:t>API Integrations: Tích hợp với các hệ thống phát triển phần mềm khác.</a:t>
            </a:r>
            <a:endParaRPr sz="2700">
              <a:solidFill>
                <a:schemeClr val="lt1"/>
              </a:solidFill>
              <a:latin typeface="Times New Roman"/>
              <a:ea typeface="Times New Roman"/>
              <a:cs typeface="Times New Roman"/>
              <a:sym typeface="Times New Roman"/>
            </a:endParaRPr>
          </a:p>
        </p:txBody>
      </p:sp>
      <p:sp>
        <p:nvSpPr>
          <p:cNvPr id="668" name="Google Shape;668;g2c5ff3be0c0_1_9"/>
          <p:cNvSpPr txBox="1"/>
          <p:nvPr/>
        </p:nvSpPr>
        <p:spPr>
          <a:xfrm>
            <a:off x="1219200" y="1981200"/>
            <a:ext cx="894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Chức năng chính của Postman: </a:t>
            </a:r>
            <a:endParaRPr/>
          </a:p>
        </p:txBody>
      </p:sp>
      <p:sp>
        <p:nvSpPr>
          <p:cNvPr id="669" name="Google Shape;669;g2c5ff3be0c0_1_9"/>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70" name="Google Shape;670;g2c5ff3be0c0_1_9"/>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71" name="Google Shape;671;g2c5ff3be0c0_1_9"/>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72" name="Google Shape;672;g2c5ff3be0c0_1_9"/>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673" name="Google Shape;673;g2c5ff3be0c0_1_9"/>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Thư viện và công cụ hỗ trợ</a:t>
            </a:r>
            <a:endParaRPr sz="3200">
              <a:solidFill>
                <a:schemeClr val="lt1"/>
              </a:solidFill>
              <a:latin typeface="Century Gothic"/>
              <a:ea typeface="Century Gothic"/>
              <a:cs typeface="Century Gothic"/>
              <a:sym typeface="Century Gothic"/>
            </a:endParaRPr>
          </a:p>
        </p:txBody>
      </p:sp>
      <p:sp>
        <p:nvSpPr>
          <p:cNvPr id="674" name="Google Shape;674;g2c5ff3be0c0_1_9"/>
          <p:cNvSpPr/>
          <p:nvPr/>
        </p:nvSpPr>
        <p:spPr>
          <a:xfrm>
            <a:off x="400000" y="13264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75" name="Google Shape;675;g2c5ff3be0c0_1_9"/>
          <p:cNvSpPr/>
          <p:nvPr/>
        </p:nvSpPr>
        <p:spPr>
          <a:xfrm>
            <a:off x="437063" y="13637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76" name="Google Shape;676;g2c5ff3be0c0_1_9"/>
          <p:cNvSpPr txBox="1"/>
          <p:nvPr/>
        </p:nvSpPr>
        <p:spPr>
          <a:xfrm>
            <a:off x="459900" y="1475425"/>
            <a:ext cx="789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2.3.2</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c433c18e8c_0_213"/>
          <p:cNvSpPr txBox="1"/>
          <p:nvPr/>
        </p:nvSpPr>
        <p:spPr>
          <a:xfrm>
            <a:off x="1555350" y="3092450"/>
            <a:ext cx="9081300" cy="3096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Settings: Cung cấp </a:t>
            </a:r>
            <a:r>
              <a:rPr lang="en-US" sz="3200">
                <a:solidFill>
                  <a:schemeClr val="lt1"/>
                </a:solidFill>
                <a:latin typeface="Times New Roman"/>
                <a:ea typeface="Times New Roman"/>
                <a:cs typeface="Times New Roman"/>
                <a:sym typeface="Times New Roman"/>
              </a:rPr>
              <a:t>tùy</a:t>
            </a:r>
            <a:r>
              <a:rPr lang="en-US" sz="3200">
                <a:solidFill>
                  <a:schemeClr val="lt1"/>
                </a:solidFill>
                <a:latin typeface="Times New Roman"/>
                <a:ea typeface="Times New Roman"/>
                <a:cs typeface="Times New Roman"/>
                <a:sym typeface="Times New Roman"/>
              </a:rPr>
              <a:t> chọn cài đặt chung.</a:t>
            </a:r>
            <a:endParaRPr sz="3200">
              <a:solidFill>
                <a:schemeClr val="lt1"/>
              </a:solidFill>
              <a:latin typeface="Times New Roman"/>
              <a:ea typeface="Times New Roman"/>
              <a:cs typeface="Times New Roman"/>
              <a:sym typeface="Times New Roman"/>
            </a:endParaRPr>
          </a:p>
          <a:p>
            <a:pPr indent="-285750" lvl="0" marL="285750" marR="0" rtl="0" algn="l">
              <a:lnSpc>
                <a:spcPct val="17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Collections: Tổ chức và quản lý các yêu cầu API.</a:t>
            </a:r>
            <a:endParaRPr sz="3200">
              <a:solidFill>
                <a:schemeClr val="lt1"/>
              </a:solidFill>
              <a:latin typeface="Times New Roman"/>
              <a:ea typeface="Times New Roman"/>
              <a:cs typeface="Times New Roman"/>
              <a:sym typeface="Times New Roman"/>
            </a:endParaRPr>
          </a:p>
          <a:p>
            <a:pPr indent="-285750" lvl="0" marL="285750" marR="0" rtl="0" algn="l">
              <a:lnSpc>
                <a:spcPct val="17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API Content: Thông tin về yêu cầu, đầu mục, nội dung và phản hồi của API.</a:t>
            </a:r>
            <a:endParaRPr sz="3200">
              <a:solidFill>
                <a:schemeClr val="lt1"/>
              </a:solidFill>
              <a:latin typeface="Times New Roman"/>
              <a:ea typeface="Times New Roman"/>
              <a:cs typeface="Times New Roman"/>
              <a:sym typeface="Times New Roman"/>
            </a:endParaRPr>
          </a:p>
        </p:txBody>
      </p:sp>
      <p:sp>
        <p:nvSpPr>
          <p:cNvPr id="682" name="Google Shape;682;g2c433c18e8c_0_213"/>
          <p:cNvSpPr/>
          <p:nvPr/>
        </p:nvSpPr>
        <p:spPr>
          <a:xfrm>
            <a:off x="-9368650" y="1884650"/>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83" name="Google Shape;683;g2c433c18e8c_0_213"/>
          <p:cNvSpPr/>
          <p:nvPr/>
        </p:nvSpPr>
        <p:spPr>
          <a:xfrm>
            <a:off x="-9331587" y="1921999"/>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84" name="Google Shape;684;g2c433c18e8c_0_213"/>
          <p:cNvSpPr txBox="1"/>
          <p:nvPr/>
        </p:nvSpPr>
        <p:spPr>
          <a:xfrm>
            <a:off x="-9191801" y="2020700"/>
            <a:ext cx="287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entury Gothic"/>
                <a:ea typeface="Century Gothic"/>
                <a:cs typeface="Century Gothic"/>
                <a:sym typeface="Century Gothic"/>
              </a:rPr>
              <a:t>C</a:t>
            </a:r>
            <a:endParaRPr sz="1600"/>
          </a:p>
        </p:txBody>
      </p:sp>
      <p:sp>
        <p:nvSpPr>
          <p:cNvPr id="685" name="Google Shape;685;g2c433c18e8c_0_21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686" name="Google Shape;686;g2c433c18e8c_0_21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687" name="Google Shape;687;g2c433c18e8c_0_21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88" name="Google Shape;688;g2c433c18e8c_0_213"/>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689" name="Google Shape;689;g2c433c18e8c_0_213"/>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Thư viện và công cụ hỗ trợ</a:t>
            </a:r>
            <a:endParaRPr sz="3200">
              <a:solidFill>
                <a:schemeClr val="lt1"/>
              </a:solidFill>
              <a:latin typeface="Century Gothic"/>
              <a:ea typeface="Century Gothic"/>
              <a:cs typeface="Century Gothic"/>
              <a:sym typeface="Century Gothic"/>
            </a:endParaRPr>
          </a:p>
        </p:txBody>
      </p:sp>
      <p:sp>
        <p:nvSpPr>
          <p:cNvPr id="690" name="Google Shape;690;g2c433c18e8c_0_213"/>
          <p:cNvSpPr txBox="1"/>
          <p:nvPr/>
        </p:nvSpPr>
        <p:spPr>
          <a:xfrm>
            <a:off x="1219200" y="2057400"/>
            <a:ext cx="894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Thành phần chính của Postman:</a:t>
            </a:r>
            <a:endParaRPr/>
          </a:p>
        </p:txBody>
      </p:sp>
      <p:sp>
        <p:nvSpPr>
          <p:cNvPr id="691" name="Google Shape;691;g2c433c18e8c_0_213"/>
          <p:cNvSpPr/>
          <p:nvPr/>
        </p:nvSpPr>
        <p:spPr>
          <a:xfrm>
            <a:off x="464779" y="1217989"/>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692" name="Google Shape;692;g2c433c18e8c_0_213"/>
          <p:cNvSpPr/>
          <p:nvPr/>
        </p:nvSpPr>
        <p:spPr>
          <a:xfrm>
            <a:off x="516217" y="1263750"/>
            <a:ext cx="7200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93" name="Google Shape;693;g2c433c18e8c_0_213"/>
          <p:cNvSpPr txBox="1"/>
          <p:nvPr/>
        </p:nvSpPr>
        <p:spPr>
          <a:xfrm>
            <a:off x="558975" y="1409825"/>
            <a:ext cx="72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latin typeface="Lato"/>
                <a:ea typeface="Lato"/>
                <a:cs typeface="Lato"/>
                <a:sym typeface="Lato"/>
              </a:rPr>
              <a:t>2.3.2</a:t>
            </a:r>
            <a:endParaRPr sz="17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2c433c18e8c_0_223"/>
          <p:cNvSpPr txBox="1"/>
          <p:nvPr/>
        </p:nvSpPr>
        <p:spPr>
          <a:xfrm>
            <a:off x="1219200" y="990600"/>
            <a:ext cx="894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Ưu điểm của Postman:</a:t>
            </a:r>
            <a:endParaRPr/>
          </a:p>
        </p:txBody>
      </p:sp>
      <p:sp>
        <p:nvSpPr>
          <p:cNvPr id="699" name="Google Shape;699;g2c433c18e8c_0_223"/>
          <p:cNvSpPr txBox="1"/>
          <p:nvPr/>
        </p:nvSpPr>
        <p:spPr>
          <a:xfrm>
            <a:off x="962525" y="1644650"/>
            <a:ext cx="10321500" cy="5042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Có Collection giúp tạo và thử nghiệm các request API thuận tiện</a:t>
            </a:r>
            <a:endParaRPr sz="3200">
              <a:solidFill>
                <a:schemeClr val="lt1"/>
              </a:solidFill>
              <a:latin typeface="Times New Roman"/>
              <a:ea typeface="Times New Roman"/>
              <a:cs typeface="Times New Roman"/>
              <a:sym typeface="Times New Roman"/>
            </a:endParaRPr>
          </a:p>
          <a:p>
            <a:pPr indent="-285750" lvl="0" marL="285750" marR="0" rtl="0" algn="l">
              <a:lnSpc>
                <a:spcPct val="14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Dễ import dự án từ các nền tảng khác và chấp nhận nhiều định dạng file.</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Kiểm tra tính toàn vẹn của dữ liệu xuất để đảm bảo kết quả chính xác.</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Hỗ trợ cả giao diện IU và non-IU, cung cấp mã tự động cho nhiều ngôn ngữ lập trình.</a:t>
            </a:r>
            <a:endParaRPr sz="3200">
              <a:solidFill>
                <a:schemeClr val="lt1"/>
              </a:solidFill>
              <a:latin typeface="Times New Roman"/>
              <a:ea typeface="Times New Roman"/>
              <a:cs typeface="Times New Roman"/>
              <a:sym typeface="Times New Roman"/>
            </a:endParaRPr>
          </a:p>
        </p:txBody>
      </p:sp>
      <p:sp>
        <p:nvSpPr>
          <p:cNvPr id="700" name="Google Shape;700;g2c433c18e8c_0_22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701" name="Google Shape;701;g2c433c18e8c_0_22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02" name="Google Shape;702;g2c433c18e8c_0_22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03" name="Google Shape;703;g2c433c18e8c_0_223"/>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2c433c18e8c_0_318"/>
          <p:cNvSpPr txBox="1"/>
          <p:nvPr/>
        </p:nvSpPr>
        <p:spPr>
          <a:xfrm>
            <a:off x="1219200" y="990600"/>
            <a:ext cx="894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Nhược</a:t>
            </a:r>
            <a:r>
              <a:rPr lang="en-US" sz="3200">
                <a:solidFill>
                  <a:schemeClr val="lt1"/>
                </a:solidFill>
                <a:latin typeface="Times New Roman"/>
                <a:ea typeface="Times New Roman"/>
                <a:cs typeface="Times New Roman"/>
                <a:sym typeface="Times New Roman"/>
              </a:rPr>
              <a:t> điểm của Postman:</a:t>
            </a:r>
            <a:endParaRPr/>
          </a:p>
        </p:txBody>
      </p:sp>
      <p:sp>
        <p:nvSpPr>
          <p:cNvPr id="709" name="Google Shape;709;g2c433c18e8c_0_318"/>
          <p:cNvSpPr txBox="1"/>
          <p:nvPr/>
        </p:nvSpPr>
        <p:spPr>
          <a:xfrm>
            <a:off x="581525" y="1873250"/>
            <a:ext cx="11153700" cy="4550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hạn chế số lượng yêu cầu và tính năng cao cấp trong phiên bản miễn phí.</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Khó khăn khi tương tác với các API phức tạp, đòi hỏi nhiều xử lý.</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rất phức tạp khi quản lý phiên bản và quy trình trong môi trường này.</a:t>
            </a:r>
            <a:endParaRPr sz="3200">
              <a:solidFill>
                <a:schemeClr val="lt1"/>
              </a:solidFill>
              <a:latin typeface="Times New Roman"/>
              <a:ea typeface="Times New Roman"/>
              <a:cs typeface="Times New Roman"/>
              <a:sym typeface="Times New Roman"/>
            </a:endParaRPr>
          </a:p>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Không hiệu quả khi quản lý và theo dõi các bộ kiểm thử trong dự án kiểm thử lớn và phức tạp.</a:t>
            </a:r>
            <a:endParaRPr sz="3200">
              <a:solidFill>
                <a:schemeClr val="lt1"/>
              </a:solidFill>
              <a:latin typeface="Times New Roman"/>
              <a:ea typeface="Times New Roman"/>
              <a:cs typeface="Times New Roman"/>
              <a:sym typeface="Times New Roman"/>
            </a:endParaRPr>
          </a:p>
        </p:txBody>
      </p:sp>
      <p:sp>
        <p:nvSpPr>
          <p:cNvPr id="710" name="Google Shape;710;g2c433c18e8c_0_318"/>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711" name="Google Shape;711;g2c433c18e8c_0_318"/>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12" name="Google Shape;712;g2c433c18e8c_0_318"/>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3" name="Google Shape;713;g2c433c18e8c_0_318"/>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2c433c18e8c_0_287"/>
          <p:cNvSpPr txBox="1"/>
          <p:nvPr/>
        </p:nvSpPr>
        <p:spPr>
          <a:xfrm>
            <a:off x="1219200" y="2438400"/>
            <a:ext cx="894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719" name="Google Shape;719;g2c433c18e8c_0_287"/>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Công cụ và thư viện hỗ trợ lập trình</a:t>
            </a:r>
            <a:endParaRPr b="1">
              <a:latin typeface="Times New Roman"/>
              <a:ea typeface="Times New Roman"/>
              <a:cs typeface="Times New Roman"/>
              <a:sym typeface="Times New Roman"/>
            </a:endParaRPr>
          </a:p>
        </p:txBody>
      </p:sp>
      <p:sp>
        <p:nvSpPr>
          <p:cNvPr id="720" name="Google Shape;720;g2c433c18e8c_0_28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21" name="Google Shape;721;g2c433c18e8c_0_28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2" name="Google Shape;722;g2c433c18e8c_0_287"/>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2.3</a:t>
            </a:r>
            <a:endParaRPr sz="4800">
              <a:solidFill>
                <a:schemeClr val="lt1"/>
              </a:solidFill>
              <a:latin typeface="Century Gothic"/>
              <a:ea typeface="Century Gothic"/>
              <a:cs typeface="Century Gothic"/>
              <a:sym typeface="Century Gothic"/>
            </a:endParaRPr>
          </a:p>
        </p:txBody>
      </p:sp>
      <p:sp>
        <p:nvSpPr>
          <p:cNvPr id="723" name="Google Shape;723;g2c433c18e8c_0_287"/>
          <p:cNvSpPr txBox="1"/>
          <p:nvPr/>
        </p:nvSpPr>
        <p:spPr>
          <a:xfrm>
            <a:off x="1287675" y="15833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Thư viện và công cụ hỗ trợ</a:t>
            </a:r>
            <a:endParaRPr sz="3200">
              <a:solidFill>
                <a:schemeClr val="lt1"/>
              </a:solidFill>
              <a:latin typeface="Century Gothic"/>
              <a:ea typeface="Century Gothic"/>
              <a:cs typeface="Century Gothic"/>
              <a:sym typeface="Century Gothic"/>
            </a:endParaRPr>
          </a:p>
        </p:txBody>
      </p:sp>
      <p:sp>
        <p:nvSpPr>
          <p:cNvPr id="724" name="Google Shape;724;g2c433c18e8c_0_287"/>
          <p:cNvSpPr/>
          <p:nvPr/>
        </p:nvSpPr>
        <p:spPr>
          <a:xfrm>
            <a:off x="400000" y="15550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725" name="Google Shape;725;g2c433c18e8c_0_287"/>
          <p:cNvSpPr/>
          <p:nvPr/>
        </p:nvSpPr>
        <p:spPr>
          <a:xfrm>
            <a:off x="437063" y="15923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6" name="Google Shape;726;g2c433c18e8c_0_287"/>
          <p:cNvSpPr txBox="1"/>
          <p:nvPr/>
        </p:nvSpPr>
        <p:spPr>
          <a:xfrm>
            <a:off x="459900" y="1704025"/>
            <a:ext cx="789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2.3.2</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c433c18e8c_0_327"/>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a:t>
            </a:r>
            <a:r>
              <a:rPr lang="en-US" sz="3200">
                <a:solidFill>
                  <a:schemeClr val="lt1"/>
                </a:solidFill>
                <a:latin typeface="Times New Roman"/>
                <a:ea typeface="Times New Roman"/>
                <a:cs typeface="Times New Roman"/>
                <a:sym typeface="Times New Roman"/>
              </a:rPr>
              <a:t>Các framework phổ biến:</a:t>
            </a:r>
            <a:endParaRPr/>
          </a:p>
        </p:txBody>
      </p:sp>
      <p:sp>
        <p:nvSpPr>
          <p:cNvPr id="732" name="Google Shape;732;g2c433c18e8c_0_327"/>
          <p:cNvSpPr txBox="1"/>
          <p:nvPr/>
        </p:nvSpPr>
        <p:spPr>
          <a:xfrm>
            <a:off x="581525" y="1720850"/>
            <a:ext cx="11153700" cy="50670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30000"/>
              </a:lnSpc>
              <a:spcBef>
                <a:spcPts val="0"/>
              </a:spcBef>
              <a:spcAft>
                <a:spcPts val="0"/>
              </a:spcAft>
              <a:buClr>
                <a:schemeClr val="lt1"/>
              </a:buClr>
              <a:buSzPts val="3200"/>
              <a:buFont typeface="Times New Roman"/>
              <a:buAutoNum type="arabicPeriod"/>
            </a:pPr>
            <a:r>
              <a:rPr lang="en-US" sz="3200">
                <a:solidFill>
                  <a:schemeClr val="lt1"/>
                </a:solidFill>
                <a:latin typeface="Times New Roman"/>
                <a:ea typeface="Times New Roman"/>
                <a:cs typeface="Times New Roman"/>
                <a:sym typeface="Times New Roman"/>
              </a:rPr>
              <a:t>Express.js</a:t>
            </a:r>
            <a:endParaRPr sz="3200">
              <a:solidFill>
                <a:schemeClr val="lt1"/>
              </a:solidFill>
              <a:latin typeface="Times New Roman"/>
              <a:ea typeface="Times New Roman"/>
              <a:cs typeface="Times New Roman"/>
              <a:sym typeface="Times New Roman"/>
            </a:endParaRPr>
          </a:p>
          <a:p>
            <a:pPr indent="-431800" lvl="0" marL="457200" marR="0" rtl="0" algn="l">
              <a:lnSpc>
                <a:spcPct val="13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Là framework miễn phí và mã nguồn mở cho việc xây dựng ứng dụng web phổ biến trên Node.js.</a:t>
            </a:r>
            <a:endParaRPr sz="3200">
              <a:solidFill>
                <a:schemeClr val="lt1"/>
              </a:solidFill>
              <a:latin typeface="Times New Roman"/>
              <a:ea typeface="Times New Roman"/>
              <a:cs typeface="Times New Roman"/>
              <a:sym typeface="Times New Roman"/>
            </a:endParaRPr>
          </a:p>
          <a:p>
            <a:pPr indent="-431800" lvl="0" marL="457200" marR="0" rtl="0" algn="l">
              <a:lnSpc>
                <a:spcPct val="13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Dễ dàng thiết kế và phát triển ứng dụng web phía máy chủ.</a:t>
            </a:r>
            <a:endParaRPr sz="3200">
              <a:solidFill>
                <a:schemeClr val="lt1"/>
              </a:solidFill>
              <a:latin typeface="Times New Roman"/>
              <a:ea typeface="Times New Roman"/>
              <a:cs typeface="Times New Roman"/>
              <a:sym typeface="Times New Roman"/>
            </a:endParaRPr>
          </a:p>
          <a:p>
            <a:pPr indent="-431800" lvl="0" marL="457200" marR="0" rtl="0" algn="l">
              <a:lnSpc>
                <a:spcPct val="13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Giảm phức tạp khi xử lý API với sự hỗ trợ từ Node.js.</a:t>
            </a:r>
            <a:endParaRPr sz="3200">
              <a:solidFill>
                <a:schemeClr val="lt1"/>
              </a:solidFill>
              <a:latin typeface="Times New Roman"/>
              <a:ea typeface="Times New Roman"/>
              <a:cs typeface="Times New Roman"/>
              <a:sym typeface="Times New Roman"/>
            </a:endParaRPr>
          </a:p>
          <a:p>
            <a:pPr indent="-431800" lvl="0" marL="457200" marR="0" rtl="0" algn="l">
              <a:lnSpc>
                <a:spcPct val="13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Linh hoạt và dễ </a:t>
            </a:r>
            <a:r>
              <a:rPr lang="en-US" sz="3200">
                <a:solidFill>
                  <a:schemeClr val="lt1"/>
                </a:solidFill>
                <a:latin typeface="Times New Roman"/>
                <a:ea typeface="Times New Roman"/>
                <a:cs typeface="Times New Roman"/>
                <a:sym typeface="Times New Roman"/>
              </a:rPr>
              <a:t>tùy</a:t>
            </a:r>
            <a:r>
              <a:rPr lang="en-US" sz="3200">
                <a:solidFill>
                  <a:schemeClr val="lt1"/>
                </a:solidFill>
                <a:latin typeface="Times New Roman"/>
                <a:ea typeface="Times New Roman"/>
                <a:cs typeface="Times New Roman"/>
                <a:sym typeface="Times New Roman"/>
              </a:rPr>
              <a:t> chỉnh.</a:t>
            </a:r>
            <a:endParaRPr sz="3200">
              <a:solidFill>
                <a:schemeClr val="lt1"/>
              </a:solidFill>
              <a:latin typeface="Times New Roman"/>
              <a:ea typeface="Times New Roman"/>
              <a:cs typeface="Times New Roman"/>
              <a:sym typeface="Times New Roman"/>
            </a:endParaRPr>
          </a:p>
          <a:p>
            <a:pPr indent="-431800" lvl="0" marL="457200" marR="0" rtl="0" algn="l">
              <a:lnSpc>
                <a:spcPct val="13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được sử dụng rộng rãi trong việc xây dựng các tính năng như xử lý yêu cầu HTTP, xác thực người dùng và quản lý định tuyến.</a:t>
            </a:r>
            <a:endParaRPr sz="3200">
              <a:solidFill>
                <a:schemeClr val="lt1"/>
              </a:solidFill>
              <a:latin typeface="Times New Roman"/>
              <a:ea typeface="Times New Roman"/>
              <a:cs typeface="Times New Roman"/>
              <a:sym typeface="Times New Roman"/>
            </a:endParaRPr>
          </a:p>
        </p:txBody>
      </p:sp>
      <p:sp>
        <p:nvSpPr>
          <p:cNvPr id="733" name="Google Shape;733;g2c433c18e8c_0_327"/>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34" name="Google Shape;734;g2c433c18e8c_0_32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35" name="Google Shape;735;g2c433c18e8c_0_32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36" name="Google Shape;736;g2c433c18e8c_0_327"/>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214" name="Google Shape;214;p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215" name="Google Shape;215;p5"/>
          <p:cNvSpPr/>
          <p:nvPr/>
        </p:nvSpPr>
        <p:spPr>
          <a:xfrm>
            <a:off x="-210274" y="-124381"/>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6" name="Google Shape;216;p5"/>
          <p:cNvSpPr txBox="1"/>
          <p:nvPr/>
        </p:nvSpPr>
        <p:spPr>
          <a:xfrm>
            <a:off x="-16852"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1.1</a:t>
            </a:r>
            <a:endParaRPr/>
          </a:p>
        </p:txBody>
      </p:sp>
      <p:sp>
        <p:nvSpPr>
          <p:cNvPr id="217" name="Google Shape;217;p5"/>
          <p:cNvSpPr txBox="1"/>
          <p:nvPr/>
        </p:nvSpPr>
        <p:spPr>
          <a:xfrm>
            <a:off x="1516284" y="370390"/>
            <a:ext cx="739622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Giới thiệu về HTTP</a:t>
            </a:r>
            <a:endParaRPr/>
          </a:p>
        </p:txBody>
      </p:sp>
      <p:sp>
        <p:nvSpPr>
          <p:cNvPr id="218" name="Google Shape;218;p5"/>
          <p:cNvSpPr txBox="1"/>
          <p:nvPr/>
        </p:nvSpPr>
        <p:spPr>
          <a:xfrm>
            <a:off x="1287684" y="1430967"/>
            <a:ext cx="967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Định nghĩa và ý nghĩa của HTTP</a:t>
            </a:r>
            <a:r>
              <a:rPr b="1" lang="en-US" sz="3200">
                <a:solidFill>
                  <a:schemeClr val="lt1"/>
                </a:solidFill>
                <a:latin typeface="Times New Roman"/>
                <a:ea typeface="Times New Roman"/>
                <a:cs typeface="Times New Roman"/>
                <a:sym typeface="Times New Roman"/>
              </a:rPr>
              <a:t> </a:t>
            </a:r>
            <a:endParaRPr sz="3200">
              <a:solidFill>
                <a:schemeClr val="lt1"/>
              </a:solidFill>
              <a:latin typeface="Century Gothic"/>
              <a:ea typeface="Century Gothic"/>
              <a:cs typeface="Century Gothic"/>
              <a:sym typeface="Century Gothic"/>
            </a:endParaRPr>
          </a:p>
        </p:txBody>
      </p:sp>
      <p:sp>
        <p:nvSpPr>
          <p:cNvPr id="219" name="Google Shape;219;p5"/>
          <p:cNvSpPr txBox="1"/>
          <p:nvPr/>
        </p:nvSpPr>
        <p:spPr>
          <a:xfrm>
            <a:off x="1648561" y="2094473"/>
            <a:ext cx="8889300" cy="5048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HTTP(Hyper Text Transfer Protocol) là giao thức ứng dụng của TCP/IP, cho phép truyền nhận dữ liệu giữa các hệ thống qua Internet.</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Hoạt động theo mô hình Client-Server, thực hiện các quá trình request - response.</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Quy định cấu trúc gói tin và truyền nhận dữ liệu giữa Client và Server, hỗ trợ truyền dẫn siêu văn bản.</a:t>
            </a:r>
            <a:endParaRPr sz="2800">
              <a:solidFill>
                <a:schemeClr val="lt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2800">
              <a:solidFill>
                <a:schemeClr val="lt1"/>
              </a:solidFill>
              <a:latin typeface="Century Gothic"/>
              <a:ea typeface="Century Gothic"/>
              <a:cs typeface="Century Gothic"/>
              <a:sym typeface="Century Gothic"/>
            </a:endParaRPr>
          </a:p>
        </p:txBody>
      </p:sp>
      <p:sp>
        <p:nvSpPr>
          <p:cNvPr id="220" name="Google Shape;220;p5"/>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21" name="Google Shape;221;p5"/>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2" name="Google Shape;222;p5"/>
          <p:cNvSpPr txBox="1"/>
          <p:nvPr/>
        </p:nvSpPr>
        <p:spPr>
          <a:xfrm>
            <a:off x="437077" y="1577225"/>
            <a:ext cx="7809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1.1.1</a:t>
            </a:r>
            <a:endParaRPr sz="1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500"/>
                                        <p:tgtEl>
                                          <p:spTgt spid="2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 calcmode="lin" valueType="num">
                                      <p:cBhvr additive="base">
                                        <p:cTn dur="500"/>
                                        <p:tgtEl>
                                          <p:spTgt spid="21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 calcmode="lin" valueType="num">
                                      <p:cBhvr additive="base">
                                        <p:cTn dur="500"/>
                                        <p:tgtEl>
                                          <p:spTgt spid="21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 calcmode="lin" valueType="num">
                                      <p:cBhvr additive="base">
                                        <p:cTn dur="500"/>
                                        <p:tgtEl>
                                          <p:spTgt spid="21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 calcmode="lin" valueType="num">
                                      <p:cBhvr additive="base">
                                        <p:cTn dur="500"/>
                                        <p:tgtEl>
                                          <p:spTgt spid="21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2c433c18e8c_0_343"/>
          <p:cNvSpPr txBox="1"/>
          <p:nvPr/>
        </p:nvSpPr>
        <p:spPr>
          <a:xfrm>
            <a:off x="1887025" y="1976275"/>
            <a:ext cx="5600700" cy="3540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Ưu điểm của Express.js:</a:t>
            </a:r>
            <a:endParaRPr sz="3200">
              <a:solidFill>
                <a:schemeClr val="lt1"/>
              </a:solidFill>
              <a:latin typeface="Times New Roman"/>
              <a:ea typeface="Times New Roman"/>
              <a:cs typeface="Times New Roman"/>
              <a:sym typeface="Times New Roman"/>
            </a:endParaRPr>
          </a:p>
          <a:p>
            <a:pPr indent="-431800" lvl="0" marL="45720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Đơn giản và dễ sử dụng.</a:t>
            </a:r>
            <a:endParaRPr sz="3200">
              <a:solidFill>
                <a:schemeClr val="lt1"/>
              </a:solidFill>
              <a:latin typeface="Times New Roman"/>
              <a:ea typeface="Times New Roman"/>
              <a:cs typeface="Times New Roman"/>
              <a:sym typeface="Times New Roman"/>
            </a:endParaRPr>
          </a:p>
          <a:p>
            <a:pPr indent="-431800" lvl="0" marL="45720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Linh hoạt và có thể </a:t>
            </a:r>
            <a:r>
              <a:rPr lang="en-US" sz="3200">
                <a:solidFill>
                  <a:schemeClr val="lt1"/>
                </a:solidFill>
                <a:latin typeface="Times New Roman"/>
                <a:ea typeface="Times New Roman"/>
                <a:cs typeface="Times New Roman"/>
                <a:sym typeface="Times New Roman"/>
              </a:rPr>
              <a:t>tùy</a:t>
            </a:r>
            <a:r>
              <a:rPr lang="en-US" sz="3200">
                <a:solidFill>
                  <a:schemeClr val="lt1"/>
                </a:solidFill>
                <a:latin typeface="Times New Roman"/>
                <a:ea typeface="Times New Roman"/>
                <a:cs typeface="Times New Roman"/>
                <a:sym typeface="Times New Roman"/>
              </a:rPr>
              <a:t> chỉnh.</a:t>
            </a:r>
            <a:endParaRPr sz="3200">
              <a:solidFill>
                <a:schemeClr val="lt1"/>
              </a:solidFill>
              <a:latin typeface="Times New Roman"/>
              <a:ea typeface="Times New Roman"/>
              <a:cs typeface="Times New Roman"/>
              <a:sym typeface="Times New Roman"/>
            </a:endParaRPr>
          </a:p>
          <a:p>
            <a:pPr indent="-431800" lvl="0" marL="45720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Hỗ trợ middleware mạnh mẽ.</a:t>
            </a:r>
            <a:endParaRPr sz="3200">
              <a:solidFill>
                <a:schemeClr val="lt1"/>
              </a:solidFill>
              <a:latin typeface="Times New Roman"/>
              <a:ea typeface="Times New Roman"/>
              <a:cs typeface="Times New Roman"/>
              <a:sym typeface="Times New Roman"/>
            </a:endParaRPr>
          </a:p>
          <a:p>
            <a:pPr indent="-431800" lvl="0" marL="45720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Hiệu suất cao.</a:t>
            </a:r>
            <a:endParaRPr sz="3200">
              <a:solidFill>
                <a:schemeClr val="lt1"/>
              </a:solidFill>
              <a:latin typeface="Times New Roman"/>
              <a:ea typeface="Times New Roman"/>
              <a:cs typeface="Times New Roman"/>
              <a:sym typeface="Times New Roman"/>
            </a:endParaRPr>
          </a:p>
        </p:txBody>
      </p:sp>
      <p:sp>
        <p:nvSpPr>
          <p:cNvPr id="742" name="Google Shape;742;g2c433c18e8c_0_34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43" name="Google Shape;743;g2c433c18e8c_0_34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44" name="Google Shape;744;g2c433c18e8c_0_34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45" name="Google Shape;745;g2c433c18e8c_0_343"/>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746" name="Google Shape;746;g2c433c18e8c_0_343"/>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2c433c18e8c_0_352"/>
          <p:cNvSpPr txBox="1"/>
          <p:nvPr/>
        </p:nvSpPr>
        <p:spPr>
          <a:xfrm>
            <a:off x="1177500" y="1873250"/>
            <a:ext cx="9837000" cy="401730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Nhược</a:t>
            </a:r>
            <a:r>
              <a:rPr lang="en-US" sz="3000">
                <a:solidFill>
                  <a:schemeClr val="lt1"/>
                </a:solidFill>
                <a:latin typeface="Times New Roman"/>
                <a:ea typeface="Times New Roman"/>
                <a:cs typeface="Times New Roman"/>
                <a:sym typeface="Times New Roman"/>
              </a:rPr>
              <a:t> điểm của Express.js:</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Thiếu cấu trúc, gây khó khăn trong quản lý mã nguồn.</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Khả năng mở rộng có thể gặp khó khăn trong các dự án lớn và phức tạp.</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Cộng đồng hỗ trợ không đồng đều so với các framework khác.</a:t>
            </a:r>
            <a:endParaRPr sz="3000">
              <a:solidFill>
                <a:schemeClr val="lt1"/>
              </a:solidFill>
              <a:latin typeface="Times New Roman"/>
              <a:ea typeface="Times New Roman"/>
              <a:cs typeface="Times New Roman"/>
              <a:sym typeface="Times New Roman"/>
            </a:endParaRPr>
          </a:p>
        </p:txBody>
      </p:sp>
      <p:sp>
        <p:nvSpPr>
          <p:cNvPr id="752" name="Google Shape;752;g2c433c18e8c_0_352"/>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53" name="Google Shape;753;g2c433c18e8c_0_352"/>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54" name="Google Shape;754;g2c433c18e8c_0_352"/>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5" name="Google Shape;755;g2c433c18e8c_0_352"/>
          <p:cNvSpPr txBox="1"/>
          <p:nvPr/>
        </p:nvSpPr>
        <p:spPr>
          <a:xfrm>
            <a:off x="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756" name="Google Shape;756;g2c433c18e8c_0_352"/>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2c433c18e8c_0_395"/>
          <p:cNvSpPr txBox="1"/>
          <p:nvPr/>
        </p:nvSpPr>
        <p:spPr>
          <a:xfrm>
            <a:off x="429125" y="1720850"/>
            <a:ext cx="7419000" cy="47562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30000"/>
              </a:lnSpc>
              <a:spcBef>
                <a:spcPts val="0"/>
              </a:spcBef>
              <a:spcAft>
                <a:spcPts val="0"/>
              </a:spcAft>
              <a:buClr>
                <a:schemeClr val="lt1"/>
              </a:buClr>
              <a:buSzPts val="3000"/>
              <a:buFont typeface="Times New Roman"/>
              <a:buAutoNum type="arabicPeriod"/>
            </a:pPr>
            <a:r>
              <a:rPr lang="en-US" sz="3000">
                <a:solidFill>
                  <a:schemeClr val="lt1"/>
                </a:solidFill>
                <a:latin typeface="Times New Roman"/>
                <a:ea typeface="Times New Roman"/>
                <a:cs typeface="Times New Roman"/>
                <a:sym typeface="Times New Roman"/>
              </a:rPr>
              <a:t>Django</a:t>
            </a:r>
            <a:endParaRPr sz="3000">
              <a:solidFill>
                <a:schemeClr val="lt1"/>
              </a:solidFill>
              <a:latin typeface="Times New Roman"/>
              <a:ea typeface="Times New Roman"/>
              <a:cs typeface="Times New Roman"/>
              <a:sym typeface="Times New Roman"/>
            </a:endParaRPr>
          </a:p>
          <a:p>
            <a:pPr indent="-419100" lvl="0" marL="457200" marR="0" rtl="0" algn="l">
              <a:lnSpc>
                <a:spcPct val="13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Là framework miễn phí và mã nguồn mở.</a:t>
            </a:r>
            <a:endParaRPr sz="3000">
              <a:solidFill>
                <a:schemeClr val="lt1"/>
              </a:solidFill>
              <a:latin typeface="Times New Roman"/>
              <a:ea typeface="Times New Roman"/>
              <a:cs typeface="Times New Roman"/>
              <a:sym typeface="Times New Roman"/>
            </a:endParaRPr>
          </a:p>
          <a:p>
            <a:pPr indent="-419100" lvl="0" marL="457200" marR="0" rtl="0" algn="l">
              <a:lnSpc>
                <a:spcPct val="13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Sử dụng Python làm ngôn ngữ lập trình chính.</a:t>
            </a:r>
            <a:endParaRPr sz="3000">
              <a:solidFill>
                <a:schemeClr val="lt1"/>
              </a:solidFill>
              <a:latin typeface="Times New Roman"/>
              <a:ea typeface="Times New Roman"/>
              <a:cs typeface="Times New Roman"/>
              <a:sym typeface="Times New Roman"/>
            </a:endParaRPr>
          </a:p>
          <a:p>
            <a:pPr indent="-419100" lvl="0" marL="457200" marR="0" rtl="0" algn="l">
              <a:lnSpc>
                <a:spcPct val="13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Phát triển ứng dụng web nhanh chóng, an toàn và bảo mật.</a:t>
            </a:r>
            <a:endParaRPr sz="3000">
              <a:solidFill>
                <a:schemeClr val="lt1"/>
              </a:solidFill>
              <a:latin typeface="Times New Roman"/>
              <a:ea typeface="Times New Roman"/>
              <a:cs typeface="Times New Roman"/>
              <a:sym typeface="Times New Roman"/>
            </a:endParaRPr>
          </a:p>
          <a:p>
            <a:pPr indent="-419100" lvl="0" marL="457200" marR="0" rtl="0" algn="l">
              <a:lnSpc>
                <a:spcPct val="13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Đặc điểm nổi bật: đơn giản, mở rộng linh hoạt, Mô hình MVT.</a:t>
            </a:r>
            <a:endParaRPr sz="3000">
              <a:solidFill>
                <a:schemeClr val="lt1"/>
              </a:solidFill>
              <a:latin typeface="Times New Roman"/>
              <a:ea typeface="Times New Roman"/>
              <a:cs typeface="Times New Roman"/>
              <a:sym typeface="Times New Roman"/>
            </a:endParaRPr>
          </a:p>
        </p:txBody>
      </p:sp>
      <p:pic>
        <p:nvPicPr>
          <p:cNvPr id="762" name="Google Shape;762;g2c433c18e8c_0_395"/>
          <p:cNvPicPr preferRelativeResize="0"/>
          <p:nvPr/>
        </p:nvPicPr>
        <p:blipFill>
          <a:blip r:embed="rId3">
            <a:alphaModFix/>
          </a:blip>
          <a:stretch>
            <a:fillRect/>
          </a:stretch>
        </p:blipFill>
        <p:spPr>
          <a:xfrm>
            <a:off x="8000525" y="2587925"/>
            <a:ext cx="3886675" cy="2837125"/>
          </a:xfrm>
          <a:prstGeom prst="rect">
            <a:avLst/>
          </a:prstGeom>
          <a:noFill/>
          <a:ln>
            <a:noFill/>
          </a:ln>
        </p:spPr>
      </p:pic>
      <p:sp>
        <p:nvSpPr>
          <p:cNvPr id="763" name="Google Shape;763;g2c433c18e8c_0_395"/>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764" name="Google Shape;764;g2c433c18e8c_0_395"/>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65" name="Google Shape;765;g2c433c18e8c_0_39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66" name="Google Shape;766;g2c433c18e8c_0_395"/>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7" name="Google Shape;767;g2c433c18e8c_0_395"/>
          <p:cNvSpPr txBox="1"/>
          <p:nvPr/>
        </p:nvSpPr>
        <p:spPr>
          <a:xfrm>
            <a:off x="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2c433c18e8c_0_404"/>
          <p:cNvSpPr txBox="1"/>
          <p:nvPr/>
        </p:nvSpPr>
        <p:spPr>
          <a:xfrm>
            <a:off x="1114925" y="1644650"/>
            <a:ext cx="9900600" cy="480240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15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Ưu điểm của Django:</a:t>
            </a:r>
            <a:endParaRPr sz="3000">
              <a:solidFill>
                <a:schemeClr val="lt1"/>
              </a:solidFill>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Đơn</a:t>
            </a:r>
            <a:r>
              <a:rPr lang="en-US" sz="3000">
                <a:solidFill>
                  <a:schemeClr val="lt1"/>
                </a:solidFill>
                <a:latin typeface="Times New Roman"/>
                <a:ea typeface="Times New Roman"/>
                <a:cs typeface="Times New Roman"/>
                <a:sym typeface="Times New Roman"/>
              </a:rPr>
              <a:t> giản và tiết kiệm thời gian nhờ các công cụ và thư viện sẵn có.</a:t>
            </a:r>
            <a:endParaRPr sz="3000">
              <a:solidFill>
                <a:schemeClr val="lt1"/>
              </a:solidFill>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Được đánh giá cao về bảo mật với các tính năng như xác thực, phân quyền và bảo vệ khỏi các cuộc tấn công.</a:t>
            </a:r>
            <a:endParaRPr sz="3000">
              <a:solidFill>
                <a:schemeClr val="lt1"/>
              </a:solidFill>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Linh hoạt trong việc mở rộng từ các dự án nhỏ tới lớn, khả năng xử lý các ứng dụng có lượng truy cập lớn.</a:t>
            </a:r>
            <a:endParaRPr sz="3000">
              <a:solidFill>
                <a:schemeClr val="lt1"/>
              </a:solidFill>
              <a:latin typeface="Times New Roman"/>
              <a:ea typeface="Times New Roman"/>
              <a:cs typeface="Times New Roman"/>
              <a:sym typeface="Times New Roman"/>
            </a:endParaRPr>
          </a:p>
          <a:p>
            <a:pPr indent="-419100" lvl="0" marL="457200" marR="0" rtl="0" algn="l">
              <a:lnSpc>
                <a:spcPct val="115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Có thể chạy trên nhiều hệ điều hành và môi trường khác nhau. giúp ứng dụng dễ dàng triển khai.</a:t>
            </a:r>
            <a:endParaRPr sz="3000">
              <a:solidFill>
                <a:schemeClr val="lt1"/>
              </a:solidFill>
              <a:latin typeface="Times New Roman"/>
              <a:ea typeface="Times New Roman"/>
              <a:cs typeface="Times New Roman"/>
              <a:sym typeface="Times New Roman"/>
            </a:endParaRPr>
          </a:p>
        </p:txBody>
      </p:sp>
      <p:sp>
        <p:nvSpPr>
          <p:cNvPr id="773" name="Google Shape;773;g2c433c18e8c_0_404"/>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774" name="Google Shape;774;g2c433c18e8c_0_404"/>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75" name="Google Shape;775;g2c433c18e8c_0_404"/>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76" name="Google Shape;776;g2c433c18e8c_0_404"/>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7" name="Google Shape;777;g2c433c18e8c_0_404"/>
          <p:cNvSpPr txBox="1"/>
          <p:nvPr/>
        </p:nvSpPr>
        <p:spPr>
          <a:xfrm>
            <a:off x="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2c433c18e8c_0_413"/>
          <p:cNvSpPr txBox="1"/>
          <p:nvPr/>
        </p:nvSpPr>
        <p:spPr>
          <a:xfrm>
            <a:off x="1114925" y="1873250"/>
            <a:ext cx="9900600" cy="2632200"/>
          </a:xfrm>
          <a:prstGeom prst="rect">
            <a:avLst/>
          </a:prstGeom>
          <a:noFill/>
          <a:ln>
            <a:noFill/>
          </a:ln>
        </p:spPr>
        <p:txBody>
          <a:bodyPr anchorCtr="0" anchor="t" bIns="45700" lIns="91425" spcFirstLastPara="1" rIns="91425" wrap="square" tIns="45700">
            <a:spAutoFit/>
          </a:bodyPr>
          <a:lstStyle/>
          <a:p>
            <a:pPr indent="-273050" lvl="0" marL="28575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Nhược</a:t>
            </a:r>
            <a:r>
              <a:rPr lang="en-US" sz="3000">
                <a:solidFill>
                  <a:schemeClr val="lt1"/>
                </a:solidFill>
                <a:latin typeface="Times New Roman"/>
                <a:ea typeface="Times New Roman"/>
                <a:cs typeface="Times New Roman"/>
                <a:sym typeface="Times New Roman"/>
              </a:rPr>
              <a:t> điểm của Django:</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Có thể gặp một số vấn đề khi phát triển các dự án nhỏ.</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Thiếu thông báo rõ ràng khi có lỗi xảy ra, dẫn đến việc tốn thời gian để phát hiện và xử lý lỗi.</a:t>
            </a:r>
            <a:endParaRPr sz="3000">
              <a:solidFill>
                <a:schemeClr val="lt1"/>
              </a:solidFill>
              <a:latin typeface="Times New Roman"/>
              <a:ea typeface="Times New Roman"/>
              <a:cs typeface="Times New Roman"/>
              <a:sym typeface="Times New Roman"/>
            </a:endParaRPr>
          </a:p>
        </p:txBody>
      </p:sp>
      <p:sp>
        <p:nvSpPr>
          <p:cNvPr id="783" name="Google Shape;783;g2c433c18e8c_0_413"/>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784" name="Google Shape;784;g2c433c18e8c_0_41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85" name="Google Shape;785;g2c433c18e8c_0_41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86" name="Google Shape;786;g2c433c18e8c_0_41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87" name="Google Shape;787;g2c433c18e8c_0_413"/>
          <p:cNvSpPr txBox="1"/>
          <p:nvPr/>
        </p:nvSpPr>
        <p:spPr>
          <a:xfrm>
            <a:off x="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2c49ef4904c_0_1"/>
          <p:cNvSpPr txBox="1"/>
          <p:nvPr/>
        </p:nvSpPr>
        <p:spPr>
          <a:xfrm>
            <a:off x="1114925" y="1949450"/>
            <a:ext cx="4999500" cy="585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Mô hình MVT của Django:</a:t>
            </a:r>
            <a:endParaRPr sz="3200">
              <a:solidFill>
                <a:schemeClr val="lt1"/>
              </a:solidFill>
              <a:latin typeface="Times New Roman"/>
              <a:ea typeface="Times New Roman"/>
              <a:cs typeface="Times New Roman"/>
              <a:sym typeface="Times New Roman"/>
            </a:endParaRPr>
          </a:p>
        </p:txBody>
      </p:sp>
      <p:sp>
        <p:nvSpPr>
          <p:cNvPr id="793" name="Google Shape;793;g2c49ef4904c_0_1"/>
          <p:cNvSpPr txBox="1"/>
          <p:nvPr/>
        </p:nvSpPr>
        <p:spPr>
          <a:xfrm>
            <a:off x="733925" y="2940050"/>
            <a:ext cx="5980800" cy="26322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Model(M): Lớp chứa và quản lý dữ liệu.</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View(V): Lớp chứa logic xử lý.</a:t>
            </a:r>
            <a:endParaRPr sz="3000">
              <a:solidFill>
                <a:schemeClr val="lt1"/>
              </a:solidFill>
              <a:latin typeface="Times New Roman"/>
              <a:ea typeface="Times New Roman"/>
              <a:cs typeface="Times New Roman"/>
              <a:sym typeface="Times New Roman"/>
            </a:endParaRPr>
          </a:p>
          <a:p>
            <a:pPr indent="-419100" lvl="0" marL="457200" marR="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Template(T): Lớp hiển thị dữ liệu</a:t>
            </a:r>
            <a:endParaRPr sz="3000">
              <a:solidFill>
                <a:schemeClr val="lt1"/>
              </a:solidFill>
              <a:latin typeface="Times New Roman"/>
              <a:ea typeface="Times New Roman"/>
              <a:cs typeface="Times New Roman"/>
              <a:sym typeface="Times New Roman"/>
            </a:endParaRPr>
          </a:p>
        </p:txBody>
      </p:sp>
      <p:pic>
        <p:nvPicPr>
          <p:cNvPr id="794" name="Google Shape;794;g2c49ef4904c_0_1"/>
          <p:cNvPicPr preferRelativeResize="0"/>
          <p:nvPr/>
        </p:nvPicPr>
        <p:blipFill>
          <a:blip r:embed="rId3">
            <a:alphaModFix/>
          </a:blip>
          <a:stretch>
            <a:fillRect/>
          </a:stretch>
        </p:blipFill>
        <p:spPr>
          <a:xfrm>
            <a:off x="7079825" y="2757950"/>
            <a:ext cx="4557974" cy="3080451"/>
          </a:xfrm>
          <a:prstGeom prst="rect">
            <a:avLst/>
          </a:prstGeom>
          <a:noFill/>
          <a:ln>
            <a:noFill/>
          </a:ln>
        </p:spPr>
      </p:pic>
      <p:sp>
        <p:nvSpPr>
          <p:cNvPr id="795" name="Google Shape;795;g2c49ef4904c_0_1"/>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796" name="Google Shape;796;g2c49ef4904c_0_1"/>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797" name="Google Shape;797;g2c49ef4904c_0_1"/>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798" name="Google Shape;798;g2c49ef4904c_0_1"/>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99" name="Google Shape;799;g2c49ef4904c_0_1"/>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c49ef4904c_1_37"/>
          <p:cNvSpPr txBox="1"/>
          <p:nvPr/>
        </p:nvSpPr>
        <p:spPr>
          <a:xfrm>
            <a:off x="429125" y="1568450"/>
            <a:ext cx="8021100" cy="56460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15000"/>
              </a:lnSpc>
              <a:spcBef>
                <a:spcPts val="0"/>
              </a:spcBef>
              <a:spcAft>
                <a:spcPts val="0"/>
              </a:spcAft>
              <a:buClr>
                <a:schemeClr val="lt1"/>
              </a:buClr>
              <a:buSzPts val="3200"/>
              <a:buFont typeface="Times New Roman"/>
              <a:buAutoNum type="arabicPeriod"/>
            </a:pPr>
            <a:r>
              <a:rPr lang="en-US" sz="3200">
                <a:solidFill>
                  <a:schemeClr val="lt1"/>
                </a:solidFill>
                <a:latin typeface="Times New Roman"/>
                <a:ea typeface="Times New Roman"/>
                <a:cs typeface="Times New Roman"/>
                <a:sym typeface="Times New Roman"/>
              </a:rPr>
              <a:t>Flask:</a:t>
            </a:r>
            <a:endParaRPr sz="32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Framework web Python dễ sử dụng và linh hoạt.</a:t>
            </a:r>
            <a:endParaRPr sz="30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Cung cấp tính năng cơ bản như định tuyến URL, xử lý yêu cầu và phản hồi HTTP.</a:t>
            </a:r>
            <a:endParaRPr sz="30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Hỗ trợ các tính năng mở rộng thông qua Flask extensions.</a:t>
            </a:r>
            <a:endParaRPr sz="30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Phổ biến trong cộng đồng Python và dễ học.</a:t>
            </a:r>
            <a:endParaRPr sz="3000">
              <a:solidFill>
                <a:schemeClr val="lt1"/>
              </a:solidFill>
              <a:latin typeface="Times New Roman"/>
              <a:ea typeface="Times New Roman"/>
              <a:cs typeface="Times New Roman"/>
              <a:sym typeface="Times New Roman"/>
            </a:endParaRPr>
          </a:p>
          <a:p>
            <a:pPr indent="0" lvl="0" marL="457200" marR="0" rtl="0" algn="l">
              <a:lnSpc>
                <a:spcPct val="140000"/>
              </a:lnSpc>
              <a:spcBef>
                <a:spcPts val="0"/>
              </a:spcBef>
              <a:spcAft>
                <a:spcPts val="0"/>
              </a:spcAft>
              <a:buNone/>
            </a:pPr>
            <a:r>
              <a:t/>
            </a:r>
            <a:endParaRPr sz="3000">
              <a:solidFill>
                <a:schemeClr val="lt1"/>
              </a:solidFill>
              <a:latin typeface="Times New Roman"/>
              <a:ea typeface="Times New Roman"/>
              <a:cs typeface="Times New Roman"/>
              <a:sym typeface="Times New Roman"/>
            </a:endParaRPr>
          </a:p>
        </p:txBody>
      </p:sp>
      <p:pic>
        <p:nvPicPr>
          <p:cNvPr id="805" name="Google Shape;805;g2c49ef4904c_1_37"/>
          <p:cNvPicPr preferRelativeResize="0"/>
          <p:nvPr/>
        </p:nvPicPr>
        <p:blipFill>
          <a:blip r:embed="rId3">
            <a:alphaModFix/>
          </a:blip>
          <a:stretch>
            <a:fillRect/>
          </a:stretch>
        </p:blipFill>
        <p:spPr>
          <a:xfrm>
            <a:off x="8234925" y="2293000"/>
            <a:ext cx="3723850" cy="2944500"/>
          </a:xfrm>
          <a:prstGeom prst="rect">
            <a:avLst/>
          </a:prstGeom>
          <a:noFill/>
          <a:ln>
            <a:noFill/>
          </a:ln>
        </p:spPr>
      </p:pic>
      <p:sp>
        <p:nvSpPr>
          <p:cNvPr id="806" name="Google Shape;806;g2c49ef4904c_1_37"/>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807" name="Google Shape;807;g2c49ef4904c_1_37"/>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08" name="Google Shape;808;g2c49ef4904c_1_3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09" name="Google Shape;809;g2c49ef4904c_1_3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10" name="Google Shape;810;g2c49ef4904c_1_37"/>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c49ef4904c_1_198"/>
          <p:cNvSpPr txBox="1"/>
          <p:nvPr/>
        </p:nvSpPr>
        <p:spPr>
          <a:xfrm>
            <a:off x="429125" y="1568450"/>
            <a:ext cx="11180100" cy="4999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Flask:</a:t>
            </a:r>
            <a:endParaRPr sz="32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Điểm nổi bật: Định tuyến URL, Templates, Request và Response Objects, Extensions, Lightweight and Modular, Built-in Development Server, Unit Testing Support.</a:t>
            </a:r>
            <a:endParaRPr sz="30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Sử dụng công cụ tạo mẫu Jinja2 để tạo giao diện người dùng linh hoạt.</a:t>
            </a:r>
            <a:endParaRPr sz="3000">
              <a:solidFill>
                <a:schemeClr val="lt1"/>
              </a:solidFill>
              <a:latin typeface="Times New Roman"/>
              <a:ea typeface="Times New Roman"/>
              <a:cs typeface="Times New Roman"/>
              <a:sym typeface="Times New Roman"/>
            </a:endParaRPr>
          </a:p>
          <a:p>
            <a:pPr indent="-419100" lvl="0" marL="457200" rtl="0" algn="l">
              <a:lnSpc>
                <a:spcPct val="14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So sánh với Django: Flask linh hoạt hơn, ít phức tạp, không giới hạn trong cấu trúc dự án, nhẹ nhàng và dễ học.</a:t>
            </a:r>
            <a:endParaRPr sz="3000">
              <a:solidFill>
                <a:schemeClr val="lt1"/>
              </a:solidFill>
              <a:latin typeface="Times New Roman"/>
              <a:ea typeface="Times New Roman"/>
              <a:cs typeface="Times New Roman"/>
              <a:sym typeface="Times New Roman"/>
            </a:endParaRPr>
          </a:p>
        </p:txBody>
      </p:sp>
      <p:sp>
        <p:nvSpPr>
          <p:cNvPr id="816" name="Google Shape;816;g2c49ef4904c_1_198"/>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817" name="Google Shape;817;g2c49ef4904c_1_198"/>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18" name="Google Shape;818;g2c49ef4904c_1_198"/>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19" name="Google Shape;819;g2c49ef4904c_1_198"/>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20" name="Google Shape;820;g2c49ef4904c_1_198"/>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2c49ef4904c_1_209"/>
          <p:cNvSpPr txBox="1"/>
          <p:nvPr/>
        </p:nvSpPr>
        <p:spPr>
          <a:xfrm>
            <a:off x="1114925" y="1797050"/>
            <a:ext cx="6535800" cy="585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Xử lý yêu cầu HTTP trong Flask:</a:t>
            </a:r>
            <a:endParaRPr sz="3200">
              <a:solidFill>
                <a:schemeClr val="lt1"/>
              </a:solidFill>
              <a:latin typeface="Times New Roman"/>
              <a:ea typeface="Times New Roman"/>
              <a:cs typeface="Times New Roman"/>
              <a:sym typeface="Times New Roman"/>
            </a:endParaRPr>
          </a:p>
        </p:txBody>
      </p:sp>
      <p:sp>
        <p:nvSpPr>
          <p:cNvPr id="826" name="Google Shape;826;g2c49ef4904c_1_209"/>
          <p:cNvSpPr txBox="1"/>
          <p:nvPr/>
        </p:nvSpPr>
        <p:spPr>
          <a:xfrm>
            <a:off x="1495925" y="2482850"/>
            <a:ext cx="9285300" cy="4278900"/>
          </a:xfrm>
          <a:prstGeom prst="rect">
            <a:avLst/>
          </a:prstGeom>
          <a:noFill/>
          <a:ln>
            <a:noFill/>
          </a:ln>
        </p:spPr>
        <p:txBody>
          <a:bodyPr anchorCtr="0" anchor="t" bIns="45700" lIns="91425" spcFirstLastPara="1" rIns="91425" wrap="square" tIns="45700">
            <a:spAutoFit/>
          </a:bodyPr>
          <a:lstStyle/>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Flask sử dụng định tuyến URL để xác định hàm xử lý các yêu cầu HTTP.</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Đối với mỗi URL, Flask gọi hàm xử lý tương ứng và trả về phản hồi HTTP.</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Flask cung cấp một cách linh hoạt và dễ dàng để xử lý yêu cầu và phản hồi HTTP.</a:t>
            </a:r>
            <a:endParaRPr sz="3200">
              <a:solidFill>
                <a:schemeClr val="lt1"/>
              </a:solidFill>
              <a:latin typeface="Times New Roman"/>
              <a:ea typeface="Times New Roman"/>
              <a:cs typeface="Times New Roman"/>
              <a:sym typeface="Times New Roman"/>
            </a:endParaRPr>
          </a:p>
        </p:txBody>
      </p:sp>
      <p:sp>
        <p:nvSpPr>
          <p:cNvPr id="827" name="Google Shape;827;g2c49ef4904c_1_209"/>
          <p:cNvSpPr txBox="1"/>
          <p:nvPr/>
        </p:nvSpPr>
        <p:spPr>
          <a:xfrm>
            <a:off x="1219200" y="990600"/>
            <a:ext cx="505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b) Các framework phổ biến:</a:t>
            </a:r>
            <a:endParaRPr/>
          </a:p>
        </p:txBody>
      </p:sp>
      <p:sp>
        <p:nvSpPr>
          <p:cNvPr id="828" name="Google Shape;828;g2c49ef4904c_1_209"/>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29" name="Google Shape;829;g2c49ef4904c_1_209"/>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30" name="Google Shape;830;g2c49ef4904c_1_209"/>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31" name="Google Shape;831;g2c49ef4904c_1_209"/>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c433c18e8c_0_233"/>
          <p:cNvSpPr txBox="1"/>
          <p:nvPr/>
        </p:nvSpPr>
        <p:spPr>
          <a:xfrm>
            <a:off x="296975" y="2265550"/>
            <a:ext cx="11535600" cy="4645500"/>
          </a:xfrm>
          <a:prstGeom prst="rect">
            <a:avLst/>
          </a:prstGeom>
          <a:noFill/>
          <a:ln>
            <a:noFill/>
          </a:ln>
        </p:spPr>
        <p:txBody>
          <a:bodyPr anchorCtr="0" anchor="t" bIns="45700" lIns="91425" spcFirstLastPara="1" rIns="91425" wrap="square" tIns="45700">
            <a:spAutoFit/>
          </a:bodyPr>
          <a:lstStyle/>
          <a:p>
            <a:pPr indent="-412750" lvl="0" marL="457200" rtl="0" algn="l">
              <a:lnSpc>
                <a:spcPct val="115000"/>
              </a:lnSpc>
              <a:spcBef>
                <a:spcPts val="0"/>
              </a:spcBef>
              <a:spcAft>
                <a:spcPts val="0"/>
              </a:spcAft>
              <a:buClr>
                <a:schemeClr val="lt1"/>
              </a:buClr>
              <a:buSzPts val="2900"/>
              <a:buFont typeface="Times New Roman"/>
              <a:buChar char="⮚"/>
            </a:pPr>
            <a:r>
              <a:rPr lang="en-US" sz="2900">
                <a:solidFill>
                  <a:schemeClr val="lt1"/>
                </a:solidFill>
                <a:latin typeface="Times New Roman"/>
                <a:ea typeface="Times New Roman"/>
                <a:cs typeface="Times New Roman"/>
                <a:sym typeface="Times New Roman"/>
              </a:rPr>
              <a:t>Basic authentication: Yêu cầu người dùng cung cấp tên người dùng và mật khẩu.</a:t>
            </a:r>
            <a:endParaRPr sz="2900">
              <a:solidFill>
                <a:schemeClr val="lt1"/>
              </a:solidFill>
              <a:latin typeface="Times New Roman"/>
              <a:ea typeface="Times New Roman"/>
              <a:cs typeface="Times New Roman"/>
              <a:sym typeface="Times New Roman"/>
            </a:endParaRPr>
          </a:p>
          <a:p>
            <a:pPr indent="-412750" lvl="0" marL="457200" rtl="0" algn="l">
              <a:lnSpc>
                <a:spcPct val="115000"/>
              </a:lnSpc>
              <a:spcBef>
                <a:spcPts val="0"/>
              </a:spcBef>
              <a:spcAft>
                <a:spcPts val="0"/>
              </a:spcAft>
              <a:buClr>
                <a:schemeClr val="lt1"/>
              </a:buClr>
              <a:buSzPts val="2900"/>
              <a:buFont typeface="Times New Roman"/>
              <a:buChar char="⮚"/>
            </a:pPr>
            <a:r>
              <a:rPr lang="en-US" sz="2900">
                <a:solidFill>
                  <a:schemeClr val="lt1"/>
                </a:solidFill>
                <a:latin typeface="Times New Roman"/>
                <a:ea typeface="Times New Roman"/>
                <a:cs typeface="Times New Roman"/>
                <a:sym typeface="Times New Roman"/>
              </a:rPr>
              <a:t>Digest authentication: Sử dụng giá trị nonce và mã hóa MD5.</a:t>
            </a:r>
            <a:endParaRPr sz="2900">
              <a:solidFill>
                <a:schemeClr val="lt1"/>
              </a:solidFill>
              <a:latin typeface="Times New Roman"/>
              <a:ea typeface="Times New Roman"/>
              <a:cs typeface="Times New Roman"/>
              <a:sym typeface="Times New Roman"/>
            </a:endParaRPr>
          </a:p>
          <a:p>
            <a:pPr indent="-412750" lvl="0" marL="457200" rtl="0" algn="l">
              <a:lnSpc>
                <a:spcPct val="115000"/>
              </a:lnSpc>
              <a:spcBef>
                <a:spcPts val="0"/>
              </a:spcBef>
              <a:spcAft>
                <a:spcPts val="0"/>
              </a:spcAft>
              <a:buClr>
                <a:schemeClr val="lt1"/>
              </a:buClr>
              <a:buSzPts val="2900"/>
              <a:buFont typeface="Times New Roman"/>
              <a:buChar char="⮚"/>
            </a:pPr>
            <a:r>
              <a:rPr lang="en-US" sz="2900">
                <a:solidFill>
                  <a:schemeClr val="lt1"/>
                </a:solidFill>
                <a:latin typeface="Times New Roman"/>
                <a:ea typeface="Times New Roman"/>
                <a:cs typeface="Times New Roman"/>
                <a:sym typeface="Times New Roman"/>
              </a:rPr>
              <a:t>Bearer authentication: Dựa trên mã thông báo để xác thực thông tin từ người dùng.</a:t>
            </a:r>
            <a:endParaRPr sz="2900">
              <a:solidFill>
                <a:schemeClr val="lt1"/>
              </a:solidFill>
              <a:latin typeface="Times New Roman"/>
              <a:ea typeface="Times New Roman"/>
              <a:cs typeface="Times New Roman"/>
              <a:sym typeface="Times New Roman"/>
            </a:endParaRPr>
          </a:p>
          <a:p>
            <a:pPr indent="-412750" lvl="0" marL="457200" rtl="0" algn="l">
              <a:lnSpc>
                <a:spcPct val="115000"/>
              </a:lnSpc>
              <a:spcBef>
                <a:spcPts val="0"/>
              </a:spcBef>
              <a:spcAft>
                <a:spcPts val="0"/>
              </a:spcAft>
              <a:buClr>
                <a:schemeClr val="lt1"/>
              </a:buClr>
              <a:buSzPts val="2900"/>
              <a:buFont typeface="Times New Roman"/>
              <a:buChar char="⮚"/>
            </a:pPr>
            <a:r>
              <a:rPr lang="en-US" sz="2900">
                <a:solidFill>
                  <a:schemeClr val="lt1"/>
                </a:solidFill>
                <a:latin typeface="Times New Roman"/>
                <a:ea typeface="Times New Roman"/>
                <a:cs typeface="Times New Roman"/>
                <a:sym typeface="Times New Roman"/>
              </a:rPr>
              <a:t>NTLM: Xác thực danh tính người dùng mà không cần thông tin đăng nhập.</a:t>
            </a:r>
            <a:endParaRPr sz="2900">
              <a:solidFill>
                <a:schemeClr val="lt1"/>
              </a:solidFill>
              <a:latin typeface="Times New Roman"/>
              <a:ea typeface="Times New Roman"/>
              <a:cs typeface="Times New Roman"/>
              <a:sym typeface="Times New Roman"/>
            </a:endParaRPr>
          </a:p>
          <a:p>
            <a:pPr indent="-412750" lvl="0" marL="457200" rtl="0" algn="l">
              <a:lnSpc>
                <a:spcPct val="115000"/>
              </a:lnSpc>
              <a:spcBef>
                <a:spcPts val="0"/>
              </a:spcBef>
              <a:spcAft>
                <a:spcPts val="0"/>
              </a:spcAft>
              <a:buClr>
                <a:schemeClr val="lt1"/>
              </a:buClr>
              <a:buSzPts val="2900"/>
              <a:buFont typeface="Times New Roman"/>
              <a:buChar char="⮚"/>
            </a:pPr>
            <a:r>
              <a:rPr lang="en-US" sz="2900">
                <a:solidFill>
                  <a:schemeClr val="lt1"/>
                </a:solidFill>
                <a:latin typeface="Times New Roman"/>
                <a:ea typeface="Times New Roman"/>
                <a:cs typeface="Times New Roman"/>
                <a:sym typeface="Times New Roman"/>
              </a:rPr>
              <a:t>Negotiate authentication: Sử dụng giao thức Kerberos để cung cấp xác thực nhanh chóng và an toàn.</a:t>
            </a:r>
            <a:endParaRPr sz="2900">
              <a:solidFill>
                <a:schemeClr val="lt1"/>
              </a:solidFill>
              <a:latin typeface="Times New Roman"/>
              <a:ea typeface="Times New Roman"/>
              <a:cs typeface="Times New Roman"/>
              <a:sym typeface="Times New Roman"/>
            </a:endParaRPr>
          </a:p>
        </p:txBody>
      </p:sp>
      <p:sp>
        <p:nvSpPr>
          <p:cNvPr id="837" name="Google Shape;837;g2c433c18e8c_0_233"/>
          <p:cNvSpPr txBox="1"/>
          <p:nvPr/>
        </p:nvSpPr>
        <p:spPr>
          <a:xfrm>
            <a:off x="1219200" y="914400"/>
            <a:ext cx="528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c</a:t>
            </a:r>
            <a:r>
              <a:rPr lang="en-US" sz="3200">
                <a:solidFill>
                  <a:schemeClr val="lt1"/>
                </a:solidFill>
                <a:latin typeface="Times New Roman"/>
                <a:ea typeface="Times New Roman"/>
                <a:cs typeface="Times New Roman"/>
                <a:sym typeface="Times New Roman"/>
              </a:rPr>
              <a:t>) Xác thực và quyền truy cập</a:t>
            </a:r>
            <a:endParaRPr/>
          </a:p>
        </p:txBody>
      </p:sp>
      <p:sp>
        <p:nvSpPr>
          <p:cNvPr id="838" name="Google Shape;838;g2c433c18e8c_0_23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39" name="Google Shape;839;g2c433c18e8c_0_23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40" name="Google Shape;840;g2c433c18e8c_0_23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41" name="Google Shape;841;g2c433c18e8c_0_233"/>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842" name="Google Shape;842;g2c433c18e8c_0_233"/>
          <p:cNvSpPr txBox="1"/>
          <p:nvPr/>
        </p:nvSpPr>
        <p:spPr>
          <a:xfrm>
            <a:off x="1346025" y="1644550"/>
            <a:ext cx="6198000" cy="6771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1"/>
              </a:buClr>
              <a:buSzPts val="3200"/>
              <a:buFont typeface="Times"/>
              <a:buAutoNum type="arabicPeriod"/>
            </a:pPr>
            <a:r>
              <a:rPr lang="en-US" sz="3200">
                <a:solidFill>
                  <a:schemeClr val="lt1"/>
                </a:solidFill>
                <a:latin typeface="Times"/>
                <a:ea typeface="Times"/>
                <a:cs typeface="Times"/>
                <a:sym typeface="Times"/>
              </a:rPr>
              <a:t>HTTP Authentication</a:t>
            </a:r>
            <a:endParaRPr sz="3200">
              <a:solidFill>
                <a:schemeClr val="lt1"/>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c3d1731c27_1_45"/>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228" name="Google Shape;228;g2c3d1731c27_1_4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229" name="Google Shape;229;g2c3d1731c27_1_45"/>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0" name="Google Shape;230;g2c3d1731c27_1_45"/>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1.1</a:t>
            </a:r>
            <a:endParaRPr/>
          </a:p>
        </p:txBody>
      </p:sp>
      <p:sp>
        <p:nvSpPr>
          <p:cNvPr id="231" name="Google Shape;231;g2c3d1731c27_1_45"/>
          <p:cNvSpPr txBox="1"/>
          <p:nvPr/>
        </p:nvSpPr>
        <p:spPr>
          <a:xfrm>
            <a:off x="1516284" y="370390"/>
            <a:ext cx="7396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Giới thiệu về HTTP</a:t>
            </a:r>
            <a:endParaRPr/>
          </a:p>
        </p:txBody>
      </p:sp>
      <p:sp>
        <p:nvSpPr>
          <p:cNvPr id="232" name="Google Shape;232;g2c3d1731c27_1_45"/>
          <p:cNvSpPr txBox="1"/>
          <p:nvPr/>
        </p:nvSpPr>
        <p:spPr>
          <a:xfrm>
            <a:off x="1287684" y="1354767"/>
            <a:ext cx="967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Các phiên bản của giao thức HTTP</a:t>
            </a:r>
            <a:endParaRPr sz="3200">
              <a:solidFill>
                <a:schemeClr val="lt1"/>
              </a:solidFill>
              <a:latin typeface="Century Gothic"/>
              <a:ea typeface="Century Gothic"/>
              <a:cs typeface="Century Gothic"/>
              <a:sym typeface="Century Gothic"/>
            </a:endParaRPr>
          </a:p>
        </p:txBody>
      </p:sp>
      <p:sp>
        <p:nvSpPr>
          <p:cNvPr id="233" name="Google Shape;233;g2c3d1731c27_1_45"/>
          <p:cNvSpPr txBox="1"/>
          <p:nvPr/>
        </p:nvSpPr>
        <p:spPr>
          <a:xfrm>
            <a:off x="1267550" y="1942075"/>
            <a:ext cx="9630900" cy="5178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0000"/>
              </a:lnSpc>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HTTP/0.9: Phiên bản ban đầu chỉ hỗ trợ phương thức GET.</a:t>
            </a:r>
            <a:endParaRPr sz="2800">
              <a:solidFill>
                <a:schemeClr val="lt1"/>
              </a:solidFill>
              <a:latin typeface="Times New Roman"/>
              <a:ea typeface="Times New Roman"/>
              <a:cs typeface="Times New Roman"/>
              <a:sym typeface="Times New Roman"/>
            </a:endParaRPr>
          </a:p>
          <a:p>
            <a:pPr indent="-342900" lvl="0" marL="342900" marR="0" rtl="0" algn="l">
              <a:lnSpc>
                <a:spcPct val="12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HTTP/1.0: Cung cấp nhiều phương thức như GET, POST, HEAD và tiêu đề mở rộng.</a:t>
            </a:r>
            <a:endParaRPr sz="2800">
              <a:solidFill>
                <a:schemeClr val="lt1"/>
              </a:solidFill>
              <a:latin typeface="Times New Roman"/>
              <a:ea typeface="Times New Roman"/>
              <a:cs typeface="Times New Roman"/>
              <a:sym typeface="Times New Roman"/>
            </a:endParaRPr>
          </a:p>
          <a:p>
            <a:pPr indent="-342900" lvl="0" marL="342900" marR="0" rtl="0" algn="l">
              <a:lnSpc>
                <a:spcPct val="12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HTTP/1.1: Được công bố là tiêu chuẩn cho web, giới thiệu nhiều cải tiến như kết nối keep-alive, pipelining, tiêu đề Host.</a:t>
            </a:r>
            <a:endParaRPr sz="2800">
              <a:solidFill>
                <a:schemeClr val="lt1"/>
              </a:solidFill>
              <a:latin typeface="Times New Roman"/>
              <a:ea typeface="Times New Roman"/>
              <a:cs typeface="Times New Roman"/>
              <a:sym typeface="Times New Roman"/>
            </a:endParaRPr>
          </a:p>
          <a:p>
            <a:pPr indent="-342900" lvl="0" marL="342900" marR="0" rtl="0" algn="l">
              <a:lnSpc>
                <a:spcPct val="12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HTTP/2: Tập trung vào tối ưu hiệu suất truyền tải dữ liệu với multiplexing, nén tiêu đề và ưu tiên yêu cầu.</a:t>
            </a:r>
            <a:endParaRPr sz="2800">
              <a:solidFill>
                <a:schemeClr val="lt1"/>
              </a:solidFill>
              <a:latin typeface="Times New Roman"/>
              <a:ea typeface="Times New Roman"/>
              <a:cs typeface="Times New Roman"/>
              <a:sym typeface="Times New Roman"/>
            </a:endParaRPr>
          </a:p>
          <a:p>
            <a:pPr indent="-342900" lvl="0" marL="342900" marR="0" rtl="0" algn="l">
              <a:lnSpc>
                <a:spcPct val="12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HTTP/3: Sử dụng giao thức truyền dữ liệu QUIC thay thế cho TCP, tăng hiệu suất và bảo mật. </a:t>
            </a:r>
            <a:endParaRPr sz="28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2800">
              <a:solidFill>
                <a:schemeClr val="lt1"/>
              </a:solidFill>
              <a:latin typeface="Century Gothic"/>
              <a:ea typeface="Century Gothic"/>
              <a:cs typeface="Century Gothic"/>
              <a:sym typeface="Century Gothic"/>
            </a:endParaRPr>
          </a:p>
        </p:txBody>
      </p:sp>
      <p:sp>
        <p:nvSpPr>
          <p:cNvPr id="234" name="Google Shape;234;g2c3d1731c27_1_45"/>
          <p:cNvSpPr/>
          <p:nvPr/>
        </p:nvSpPr>
        <p:spPr>
          <a:xfrm>
            <a:off x="400000" y="13264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35" name="Google Shape;235;g2c3d1731c27_1_45"/>
          <p:cNvSpPr/>
          <p:nvPr/>
        </p:nvSpPr>
        <p:spPr>
          <a:xfrm>
            <a:off x="437063" y="13637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6" name="Google Shape;236;g2c3d1731c27_1_45"/>
          <p:cNvSpPr txBox="1"/>
          <p:nvPr/>
        </p:nvSpPr>
        <p:spPr>
          <a:xfrm>
            <a:off x="436003" y="1501025"/>
            <a:ext cx="697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1.1.2</a:t>
            </a:r>
            <a:endParaRPr sz="1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 calcmode="lin" valueType="num">
                                      <p:cBhvr additive="base">
                                        <p:cTn dur="500"/>
                                        <p:tgtEl>
                                          <p:spTgt spid="23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 calcmode="lin" valueType="num">
                                      <p:cBhvr additive="base">
                                        <p:cTn dur="500"/>
                                        <p:tgtEl>
                                          <p:spTgt spid="23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 calcmode="lin" valueType="num">
                                      <p:cBhvr additive="base">
                                        <p:cTn dur="500"/>
                                        <p:tgtEl>
                                          <p:spTgt spid="23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 calcmode="lin" valueType="num">
                                      <p:cBhvr additive="base">
                                        <p:cTn dur="500"/>
                                        <p:tgtEl>
                                          <p:spTgt spid="23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 calcmode="lin" valueType="num">
                                      <p:cBhvr additive="base">
                                        <p:cTn dur="500"/>
                                        <p:tgtEl>
                                          <p:spTgt spid="23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5" st="5"/>
                                            </p:txEl>
                                          </p:spTgt>
                                        </p:tgtEl>
                                        <p:attrNameLst>
                                          <p:attrName>style.visibility</p:attrName>
                                        </p:attrNameLst>
                                      </p:cBhvr>
                                      <p:to>
                                        <p:strVal val="visible"/>
                                      </p:to>
                                    </p:set>
                                    <p:anim calcmode="lin" valueType="num">
                                      <p:cBhvr additive="base">
                                        <p:cTn dur="500"/>
                                        <p:tgtEl>
                                          <p:spTgt spid="23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2c5ff3be0c0_1_152"/>
          <p:cNvSpPr txBox="1"/>
          <p:nvPr/>
        </p:nvSpPr>
        <p:spPr>
          <a:xfrm>
            <a:off x="1135175" y="2265550"/>
            <a:ext cx="9795900" cy="4410600"/>
          </a:xfrm>
          <a:prstGeom prst="rect">
            <a:avLst/>
          </a:prstGeom>
          <a:noFill/>
          <a:ln>
            <a:noFill/>
          </a:ln>
        </p:spPr>
        <p:txBody>
          <a:bodyPr anchorCtr="0" anchor="t" bIns="45700" lIns="91425" spcFirstLastPara="1" rIns="91425" wrap="square" tIns="45700">
            <a:spAutoFit/>
          </a:bodyPr>
          <a:lstStyle/>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Giai đoạn Request: Máy khách đưa ra yêu cầu truy cập.</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Giai đoạn Challenge: Máy chủ phản hồi yêu cầu xác thực.</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Giai đoạn Response: Máy khách phản hồi yêu cầu xác thực.</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Giai đoạn Proxy Authentication: Máy chủ Proxy yêu cầu xác thực (trường hợp sử dụng máy chủ Proxy).</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Giai đoạn xác minh: Máy chủ xác minh thông tin đăng nhập.</a:t>
            </a:r>
            <a:endParaRPr sz="3100">
              <a:solidFill>
                <a:schemeClr val="lt1"/>
              </a:solidFill>
              <a:latin typeface="Times New Roman"/>
              <a:ea typeface="Times New Roman"/>
              <a:cs typeface="Times New Roman"/>
              <a:sym typeface="Times New Roman"/>
            </a:endParaRPr>
          </a:p>
        </p:txBody>
      </p:sp>
      <p:sp>
        <p:nvSpPr>
          <p:cNvPr id="848" name="Google Shape;848;g2c5ff3be0c0_1_152"/>
          <p:cNvSpPr txBox="1"/>
          <p:nvPr/>
        </p:nvSpPr>
        <p:spPr>
          <a:xfrm>
            <a:off x="1219200" y="914400"/>
            <a:ext cx="528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c) Xác thực và quyền truy cập</a:t>
            </a:r>
            <a:endParaRPr/>
          </a:p>
        </p:txBody>
      </p:sp>
      <p:sp>
        <p:nvSpPr>
          <p:cNvPr id="849" name="Google Shape;849;g2c5ff3be0c0_1_152"/>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50" name="Google Shape;850;g2c5ff3be0c0_1_152"/>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51" name="Google Shape;851;g2c5ff3be0c0_1_152"/>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52" name="Google Shape;852;g2c5ff3be0c0_1_152"/>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853" name="Google Shape;853;g2c5ff3be0c0_1_152"/>
          <p:cNvSpPr txBox="1"/>
          <p:nvPr/>
        </p:nvSpPr>
        <p:spPr>
          <a:xfrm>
            <a:off x="1346025" y="1568350"/>
            <a:ext cx="75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a:ea typeface="Times"/>
                <a:cs typeface="Times"/>
                <a:sym typeface="Times"/>
              </a:rPr>
              <a:t>2.	Hoạt động của HTTP Authentication:</a:t>
            </a:r>
            <a:endParaRPr sz="3200">
              <a:solidFill>
                <a:schemeClr val="lt1"/>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2c5ff3be0c0_1_164"/>
          <p:cNvSpPr txBox="1"/>
          <p:nvPr/>
        </p:nvSpPr>
        <p:spPr>
          <a:xfrm>
            <a:off x="1592375" y="2875150"/>
            <a:ext cx="9795900" cy="2764500"/>
          </a:xfrm>
          <a:prstGeom prst="rect">
            <a:avLst/>
          </a:prstGeom>
          <a:noFill/>
          <a:ln>
            <a:noFill/>
          </a:ln>
        </p:spPr>
        <p:txBody>
          <a:bodyPr anchorCtr="0" anchor="t" bIns="45700" lIns="91425" spcFirstLastPara="1" rIns="91425" wrap="square" tIns="45700">
            <a:spAutoFit/>
          </a:bodyPr>
          <a:lstStyle/>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Phân quyền dựa trên URI.</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Phân quyền dựa trên phương thức HTTP.</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Phân quyền dựa trên thông tin xác thực của người dùng.</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Phân quyền dựa trên vai trò (Role-based Access Control).</a:t>
            </a:r>
            <a:endParaRPr sz="3100">
              <a:solidFill>
                <a:schemeClr val="lt1"/>
              </a:solidFill>
              <a:latin typeface="Times New Roman"/>
              <a:ea typeface="Times New Roman"/>
              <a:cs typeface="Times New Roman"/>
              <a:sym typeface="Times New Roman"/>
            </a:endParaRPr>
          </a:p>
          <a:p>
            <a:pPr indent="-425450" lvl="0" marL="457200" rtl="0" algn="l">
              <a:lnSpc>
                <a:spcPct val="115000"/>
              </a:lnSpc>
              <a:spcBef>
                <a:spcPts val="0"/>
              </a:spcBef>
              <a:spcAft>
                <a:spcPts val="0"/>
              </a:spcAft>
              <a:buClr>
                <a:schemeClr val="lt1"/>
              </a:buClr>
              <a:buSzPts val="3100"/>
              <a:buFont typeface="Times New Roman"/>
              <a:buChar char="⮚"/>
            </a:pPr>
            <a:r>
              <a:rPr lang="en-US" sz="3100">
                <a:solidFill>
                  <a:schemeClr val="lt1"/>
                </a:solidFill>
                <a:latin typeface="Times New Roman"/>
                <a:ea typeface="Times New Roman"/>
                <a:cs typeface="Times New Roman"/>
                <a:sym typeface="Times New Roman"/>
              </a:rPr>
              <a:t>Phân quyền dựa trên địa chỉ IP.</a:t>
            </a:r>
            <a:endParaRPr sz="3100">
              <a:solidFill>
                <a:schemeClr val="lt1"/>
              </a:solidFill>
              <a:latin typeface="Times New Roman"/>
              <a:ea typeface="Times New Roman"/>
              <a:cs typeface="Times New Roman"/>
              <a:sym typeface="Times New Roman"/>
            </a:endParaRPr>
          </a:p>
        </p:txBody>
      </p:sp>
      <p:sp>
        <p:nvSpPr>
          <p:cNvPr id="859" name="Google Shape;859;g2c5ff3be0c0_1_164"/>
          <p:cNvSpPr txBox="1"/>
          <p:nvPr/>
        </p:nvSpPr>
        <p:spPr>
          <a:xfrm>
            <a:off x="1219200" y="1143000"/>
            <a:ext cx="528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c) Xác thực và quyền truy cập</a:t>
            </a:r>
            <a:endParaRPr/>
          </a:p>
        </p:txBody>
      </p:sp>
      <p:sp>
        <p:nvSpPr>
          <p:cNvPr id="860" name="Google Shape;860;g2c5ff3be0c0_1_164"/>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61" name="Google Shape;861;g2c5ff3be0c0_1_164"/>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62" name="Google Shape;862;g2c5ff3be0c0_1_164"/>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63" name="Google Shape;863;g2c5ff3be0c0_1_164"/>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864" name="Google Shape;864;g2c5ff3be0c0_1_164"/>
          <p:cNvSpPr txBox="1"/>
          <p:nvPr/>
        </p:nvSpPr>
        <p:spPr>
          <a:xfrm>
            <a:off x="1346025" y="1949350"/>
            <a:ext cx="75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a:ea typeface="Times"/>
                <a:cs typeface="Times"/>
                <a:sym typeface="Times"/>
              </a:rPr>
              <a:t>3.	Quyền truy cập trong HTTP:</a:t>
            </a:r>
            <a:endParaRPr sz="3200">
              <a:solidFill>
                <a:schemeClr val="lt1"/>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2c5ff3be0c0_1_176"/>
          <p:cNvSpPr txBox="1"/>
          <p:nvPr/>
        </p:nvSpPr>
        <p:spPr>
          <a:xfrm>
            <a:off x="1219200" y="914400"/>
            <a:ext cx="528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New Roman"/>
                <a:ea typeface="Times New Roman"/>
                <a:cs typeface="Times New Roman"/>
                <a:sym typeface="Times New Roman"/>
              </a:rPr>
              <a:t>c) Xác thực và quyền truy cập</a:t>
            </a:r>
            <a:endParaRPr/>
          </a:p>
        </p:txBody>
      </p:sp>
      <p:sp>
        <p:nvSpPr>
          <p:cNvPr id="870" name="Google Shape;870;g2c5ff3be0c0_1_176"/>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71" name="Google Shape;871;g2c5ff3be0c0_1_176"/>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72" name="Google Shape;872;g2c5ff3be0c0_1_176"/>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73" name="Google Shape;873;g2c5ff3be0c0_1_176"/>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874" name="Google Shape;874;g2c5ff3be0c0_1_176"/>
          <p:cNvSpPr txBox="1"/>
          <p:nvPr/>
        </p:nvSpPr>
        <p:spPr>
          <a:xfrm>
            <a:off x="1346025" y="1568350"/>
            <a:ext cx="755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latin typeface="Times"/>
                <a:ea typeface="Times"/>
                <a:cs typeface="Times"/>
                <a:sym typeface="Times"/>
              </a:rPr>
              <a:t>2.	Hoạt động của HTTP Authentication:</a:t>
            </a:r>
            <a:endParaRPr sz="3200">
              <a:solidFill>
                <a:schemeClr val="lt1"/>
              </a:solidFill>
              <a:latin typeface="Times"/>
              <a:ea typeface="Times"/>
              <a:cs typeface="Times"/>
              <a:sym typeface="Times"/>
            </a:endParaRPr>
          </a:p>
        </p:txBody>
      </p:sp>
      <p:pic>
        <p:nvPicPr>
          <p:cNvPr id="875" name="Google Shape;875;g2c5ff3be0c0_1_176"/>
          <p:cNvPicPr preferRelativeResize="0"/>
          <p:nvPr/>
        </p:nvPicPr>
        <p:blipFill>
          <a:blip r:embed="rId3">
            <a:alphaModFix/>
          </a:blip>
          <a:stretch>
            <a:fillRect/>
          </a:stretch>
        </p:blipFill>
        <p:spPr>
          <a:xfrm>
            <a:off x="1452563" y="2397850"/>
            <a:ext cx="9286875" cy="3848100"/>
          </a:xfrm>
          <a:prstGeom prst="rect">
            <a:avLst/>
          </a:prstGeom>
          <a:noFill/>
          <a:ln>
            <a:noFill/>
          </a:ln>
        </p:spPr>
      </p:pic>
      <p:sp>
        <p:nvSpPr>
          <p:cNvPr id="876" name="Google Shape;876;g2c5ff3be0c0_1_176"/>
          <p:cNvSpPr txBox="1"/>
          <p:nvPr/>
        </p:nvSpPr>
        <p:spPr>
          <a:xfrm>
            <a:off x="2977350" y="6228375"/>
            <a:ext cx="612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Times"/>
                <a:ea typeface="Times"/>
                <a:cs typeface="Times"/>
                <a:sym typeface="Times"/>
              </a:rPr>
              <a:t>Quy trình hoạt động của HTTP Authentication</a:t>
            </a:r>
            <a:endParaRPr sz="2500">
              <a:solidFill>
                <a:schemeClr val="lt1"/>
              </a:solidFill>
              <a:latin typeface="Times"/>
              <a:ea typeface="Times"/>
              <a:cs typeface="Times"/>
              <a:sym typeface="Time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2c45a964a56_3_410"/>
          <p:cNvSpPr txBox="1"/>
          <p:nvPr/>
        </p:nvSpPr>
        <p:spPr>
          <a:xfrm>
            <a:off x="581525" y="2635250"/>
            <a:ext cx="11153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p:txBody>
      </p:sp>
      <p:sp>
        <p:nvSpPr>
          <p:cNvPr id="882" name="Google Shape;882;g2c45a964a56_3_410"/>
          <p:cNvSpPr txBox="1"/>
          <p:nvPr/>
        </p:nvSpPr>
        <p:spPr>
          <a:xfrm>
            <a:off x="1240350" y="2590825"/>
            <a:ext cx="9711300" cy="3540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 </a:t>
            </a:r>
            <a:r>
              <a:rPr lang="en-US" sz="3200">
                <a:solidFill>
                  <a:schemeClr val="lt1"/>
                </a:solidFill>
                <a:latin typeface="Times New Roman"/>
                <a:ea typeface="Times New Roman"/>
                <a:cs typeface="Times New Roman"/>
                <a:sym typeface="Times New Roman"/>
              </a:rPr>
              <a:t>SQL Injection (SQLi)</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Cross-Site Scripting (XSS)</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HTTP Request Smuggling</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Session Hijacking</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HTTP Header Injection</a:t>
            </a:r>
            <a:endParaRPr sz="3200">
              <a:solidFill>
                <a:schemeClr val="lt1"/>
              </a:solidFill>
              <a:latin typeface="Times New Roman"/>
              <a:ea typeface="Times New Roman"/>
              <a:cs typeface="Times New Roman"/>
              <a:sym typeface="Times New Roman"/>
            </a:endParaRPr>
          </a:p>
        </p:txBody>
      </p:sp>
      <p:sp>
        <p:nvSpPr>
          <p:cNvPr id="883" name="Google Shape;883;g2c45a964a56_3_410"/>
          <p:cNvSpPr txBox="1"/>
          <p:nvPr/>
        </p:nvSpPr>
        <p:spPr>
          <a:xfrm>
            <a:off x="1057175" y="1091413"/>
            <a:ext cx="693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d)</a:t>
            </a:r>
            <a:r>
              <a:rPr lang="en-US" sz="3200">
                <a:solidFill>
                  <a:schemeClr val="lt1"/>
                </a:solidFill>
                <a:latin typeface="Times New Roman"/>
                <a:ea typeface="Times New Roman"/>
                <a:cs typeface="Times New Roman"/>
                <a:sym typeface="Times New Roman"/>
              </a:rPr>
              <a:t> Phòng chống các tấn công phổ biến</a:t>
            </a:r>
            <a:endParaRPr sz="3200">
              <a:solidFill>
                <a:schemeClr val="lt1"/>
              </a:solidFill>
              <a:latin typeface="Times New Roman"/>
              <a:ea typeface="Times New Roman"/>
              <a:cs typeface="Times New Roman"/>
              <a:sym typeface="Times New Roman"/>
            </a:endParaRPr>
          </a:p>
        </p:txBody>
      </p:sp>
      <p:sp>
        <p:nvSpPr>
          <p:cNvPr id="884" name="Google Shape;884;g2c45a964a56_3_410"/>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85" name="Google Shape;885;g2c45a964a56_3_410"/>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86" name="Google Shape;886;g2c45a964a56_3_410"/>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87" name="Google Shape;887;g2c45a964a56_3_410"/>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888" name="Google Shape;888;g2c45a964a56_3_410"/>
          <p:cNvSpPr txBox="1"/>
          <p:nvPr/>
        </p:nvSpPr>
        <p:spPr>
          <a:xfrm>
            <a:off x="1209575" y="1777213"/>
            <a:ext cx="693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1.</a:t>
            </a:r>
            <a:r>
              <a:rPr lang="en-US" sz="3200">
                <a:solidFill>
                  <a:schemeClr val="lt1"/>
                </a:solidFill>
                <a:latin typeface="Times New Roman"/>
                <a:ea typeface="Times New Roman"/>
                <a:cs typeface="Times New Roman"/>
                <a:sym typeface="Times New Roman"/>
              </a:rPr>
              <a:t> Các loại tấn công phổ biến</a:t>
            </a:r>
            <a:endParaRPr sz="32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2c5ff3be0c0_1_194"/>
          <p:cNvSpPr txBox="1"/>
          <p:nvPr/>
        </p:nvSpPr>
        <p:spPr>
          <a:xfrm>
            <a:off x="581525" y="2787650"/>
            <a:ext cx="11153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p:txBody>
      </p:sp>
      <p:sp>
        <p:nvSpPr>
          <p:cNvPr id="894" name="Google Shape;894;g2c5ff3be0c0_1_194"/>
          <p:cNvSpPr txBox="1"/>
          <p:nvPr/>
        </p:nvSpPr>
        <p:spPr>
          <a:xfrm>
            <a:off x="554550" y="2743225"/>
            <a:ext cx="11153700" cy="3540300"/>
          </a:xfrm>
          <a:prstGeom prst="rect">
            <a:avLst/>
          </a:prstGeom>
          <a:noFill/>
          <a:ln>
            <a:noFill/>
          </a:ln>
        </p:spPr>
        <p:txBody>
          <a:bodyPr anchorCtr="0" anchor="t" bIns="45700" lIns="91425" spcFirstLastPara="1" rIns="91425" wrap="square" tIns="45700">
            <a:spAutoFit/>
          </a:bodyPr>
          <a:lstStyle/>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Kiểm Tra Đầu Vào (Input Validation)</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Sử Dụng HTTPS</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Thiết Lập Xác Thực và Ủy Quyền Mạnh Mẽ</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Sử Dụng Các Tiêu Đề Bảo Mật HTTP (HTTP Security Headers)</a:t>
            </a:r>
            <a:endParaRPr sz="3200">
              <a:solidFill>
                <a:schemeClr val="lt1"/>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Giám Sát và Ghi Log</a:t>
            </a:r>
            <a:endParaRPr sz="3200">
              <a:solidFill>
                <a:schemeClr val="lt1"/>
              </a:solidFill>
              <a:latin typeface="Times New Roman"/>
              <a:ea typeface="Times New Roman"/>
              <a:cs typeface="Times New Roman"/>
              <a:sym typeface="Times New Roman"/>
            </a:endParaRPr>
          </a:p>
        </p:txBody>
      </p:sp>
      <p:sp>
        <p:nvSpPr>
          <p:cNvPr id="895" name="Google Shape;895;g2c5ff3be0c0_1_194"/>
          <p:cNvSpPr txBox="1"/>
          <p:nvPr/>
        </p:nvSpPr>
        <p:spPr>
          <a:xfrm>
            <a:off x="1057175" y="1167613"/>
            <a:ext cx="693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d) Phòng chống các tấn công phổ biến</a:t>
            </a:r>
            <a:endParaRPr sz="3200">
              <a:solidFill>
                <a:schemeClr val="lt1"/>
              </a:solidFill>
              <a:latin typeface="Times New Roman"/>
              <a:ea typeface="Times New Roman"/>
              <a:cs typeface="Times New Roman"/>
              <a:sym typeface="Times New Roman"/>
            </a:endParaRPr>
          </a:p>
        </p:txBody>
      </p:sp>
      <p:sp>
        <p:nvSpPr>
          <p:cNvPr id="896" name="Google Shape;896;g2c5ff3be0c0_1_194"/>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Thư viện và công cụ hỗ trợ</a:t>
            </a:r>
            <a:endParaRPr b="1">
              <a:latin typeface="Times New Roman"/>
              <a:ea typeface="Times New Roman"/>
              <a:cs typeface="Times New Roman"/>
              <a:sym typeface="Times New Roman"/>
            </a:endParaRPr>
          </a:p>
        </p:txBody>
      </p:sp>
      <p:sp>
        <p:nvSpPr>
          <p:cNvPr id="897" name="Google Shape;897;g2c5ff3be0c0_1_194"/>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898" name="Google Shape;898;g2c5ff3be0c0_1_194"/>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9" name="Google Shape;899;g2c5ff3be0c0_1_194"/>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2.3.2</a:t>
            </a:r>
            <a:endParaRPr sz="3500">
              <a:solidFill>
                <a:schemeClr val="lt1"/>
              </a:solidFill>
              <a:latin typeface="Century Gothic"/>
              <a:ea typeface="Century Gothic"/>
              <a:cs typeface="Century Gothic"/>
              <a:sym typeface="Century Gothic"/>
            </a:endParaRPr>
          </a:p>
        </p:txBody>
      </p:sp>
      <p:sp>
        <p:nvSpPr>
          <p:cNvPr id="900" name="Google Shape;900;g2c5ff3be0c0_1_194"/>
          <p:cNvSpPr txBox="1"/>
          <p:nvPr/>
        </p:nvSpPr>
        <p:spPr>
          <a:xfrm>
            <a:off x="1209575" y="1929613"/>
            <a:ext cx="693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2</a:t>
            </a:r>
            <a:r>
              <a:rPr lang="en-US" sz="3200">
                <a:solidFill>
                  <a:schemeClr val="lt1"/>
                </a:solidFill>
                <a:latin typeface="Times New Roman"/>
                <a:ea typeface="Times New Roman"/>
                <a:cs typeface="Times New Roman"/>
                <a:sym typeface="Times New Roman"/>
              </a:rPr>
              <a:t>. Biện pháp phòng chống</a:t>
            </a:r>
            <a:endParaRPr sz="32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2c45a964a56_3_5"/>
          <p:cNvSpPr txBox="1"/>
          <p:nvPr/>
        </p:nvSpPr>
        <p:spPr>
          <a:xfrm>
            <a:off x="1897275" y="12785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RESTful API và Json</a:t>
            </a:r>
            <a:endParaRPr sz="3200">
              <a:solidFill>
                <a:schemeClr val="lt1"/>
              </a:solidFill>
              <a:latin typeface="Century Gothic"/>
              <a:ea typeface="Century Gothic"/>
              <a:cs typeface="Century Gothic"/>
              <a:sym typeface="Century Gothic"/>
            </a:endParaRPr>
          </a:p>
        </p:txBody>
      </p:sp>
      <p:sp>
        <p:nvSpPr>
          <p:cNvPr id="906" name="Google Shape;906;g2c45a964a56_3_5"/>
          <p:cNvSpPr/>
          <p:nvPr/>
        </p:nvSpPr>
        <p:spPr>
          <a:xfrm>
            <a:off x="1009600" y="12502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907" name="Google Shape;907;g2c45a964a56_3_5"/>
          <p:cNvSpPr/>
          <p:nvPr/>
        </p:nvSpPr>
        <p:spPr>
          <a:xfrm>
            <a:off x="1046663" y="12875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8" name="Google Shape;908;g2c45a964a56_3_5"/>
          <p:cNvSpPr txBox="1"/>
          <p:nvPr/>
        </p:nvSpPr>
        <p:spPr>
          <a:xfrm>
            <a:off x="1034050" y="1386275"/>
            <a:ext cx="735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Century Gothic"/>
                <a:ea typeface="Century Gothic"/>
                <a:cs typeface="Century Gothic"/>
                <a:sym typeface="Century Gothic"/>
              </a:rPr>
              <a:t>2.4.1</a:t>
            </a:r>
            <a:endParaRPr sz="1300"/>
          </a:p>
        </p:txBody>
      </p:sp>
      <p:sp>
        <p:nvSpPr>
          <p:cNvPr id="909" name="Google Shape;909;g2c45a964a56_3_5"/>
          <p:cNvSpPr txBox="1"/>
          <p:nvPr/>
        </p:nvSpPr>
        <p:spPr>
          <a:xfrm>
            <a:off x="1287675" y="2027600"/>
            <a:ext cx="71148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1</a:t>
            </a:r>
            <a:r>
              <a:rPr b="1" lang="en-US" sz="3200">
                <a:solidFill>
                  <a:schemeClr val="lt1"/>
                </a:solidFill>
                <a:latin typeface="Times New Roman"/>
                <a:ea typeface="Times New Roman"/>
                <a:cs typeface="Times New Roman"/>
                <a:sym typeface="Times New Roman"/>
              </a:rPr>
              <a:t>)  Giới thiệu về Restful API</a:t>
            </a:r>
            <a:endParaRPr sz="3200">
              <a:solidFill>
                <a:schemeClr val="lt1"/>
              </a:solidFill>
              <a:latin typeface="Century Gothic"/>
              <a:ea typeface="Century Gothic"/>
              <a:cs typeface="Century Gothic"/>
              <a:sym typeface="Century Gothic"/>
            </a:endParaRPr>
          </a:p>
        </p:txBody>
      </p:sp>
      <p:sp>
        <p:nvSpPr>
          <p:cNvPr id="910" name="Google Shape;910;g2c45a964a56_3_5"/>
          <p:cNvSpPr txBox="1"/>
          <p:nvPr/>
        </p:nvSpPr>
        <p:spPr>
          <a:xfrm>
            <a:off x="1287675" y="2700425"/>
            <a:ext cx="77052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2)  JSON Trong Truyền Thông HTTP </a:t>
            </a:r>
            <a:endParaRPr b="1" sz="3200">
              <a:solidFill>
                <a:schemeClr val="lt1"/>
              </a:solidFill>
              <a:latin typeface="Times New Roman"/>
              <a:ea typeface="Times New Roman"/>
              <a:cs typeface="Times New Roman"/>
              <a:sym typeface="Times New Roman"/>
            </a:endParaRPr>
          </a:p>
        </p:txBody>
      </p:sp>
      <p:sp>
        <p:nvSpPr>
          <p:cNvPr id="911" name="Google Shape;911;g2c45a964a56_3_5"/>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Ứng dụng thực tế của HTTP Programming</a:t>
            </a:r>
            <a:endParaRPr b="1">
              <a:latin typeface="Times New Roman"/>
              <a:ea typeface="Times New Roman"/>
              <a:cs typeface="Times New Roman"/>
              <a:sym typeface="Times New Roman"/>
            </a:endParaRPr>
          </a:p>
        </p:txBody>
      </p:sp>
      <p:sp>
        <p:nvSpPr>
          <p:cNvPr id="912" name="Google Shape;912;g2c45a964a56_3_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13" name="Google Shape;913;g2c45a964a56_3_5"/>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4" name="Google Shape;914;g2c45a964a56_3_5"/>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2.4</a:t>
            </a:r>
            <a:endParaRPr sz="4800">
              <a:solidFill>
                <a:schemeClr val="lt1"/>
              </a:solidFill>
              <a:latin typeface="Century Gothic"/>
              <a:ea typeface="Century Gothic"/>
              <a:cs typeface="Century Gothic"/>
              <a:sym typeface="Century Gothic"/>
            </a:endParaRPr>
          </a:p>
        </p:txBody>
      </p:sp>
      <p:sp>
        <p:nvSpPr>
          <p:cNvPr id="915" name="Google Shape;915;g2c45a964a56_3_5"/>
          <p:cNvSpPr txBox="1"/>
          <p:nvPr/>
        </p:nvSpPr>
        <p:spPr>
          <a:xfrm>
            <a:off x="1897275" y="35645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Nghiên cứu trường hợp</a:t>
            </a:r>
            <a:endParaRPr sz="3200">
              <a:solidFill>
                <a:schemeClr val="lt1"/>
              </a:solidFill>
              <a:latin typeface="Century Gothic"/>
              <a:ea typeface="Century Gothic"/>
              <a:cs typeface="Century Gothic"/>
              <a:sym typeface="Century Gothic"/>
            </a:endParaRPr>
          </a:p>
        </p:txBody>
      </p:sp>
      <p:sp>
        <p:nvSpPr>
          <p:cNvPr id="916" name="Google Shape;916;g2c45a964a56_3_5"/>
          <p:cNvSpPr/>
          <p:nvPr/>
        </p:nvSpPr>
        <p:spPr>
          <a:xfrm>
            <a:off x="1009600" y="35362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917" name="Google Shape;917;g2c45a964a56_3_5"/>
          <p:cNvSpPr/>
          <p:nvPr/>
        </p:nvSpPr>
        <p:spPr>
          <a:xfrm>
            <a:off x="1046663" y="35735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8" name="Google Shape;918;g2c45a964a56_3_5"/>
          <p:cNvSpPr txBox="1"/>
          <p:nvPr/>
        </p:nvSpPr>
        <p:spPr>
          <a:xfrm>
            <a:off x="1034050" y="3672275"/>
            <a:ext cx="735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Century Gothic"/>
                <a:ea typeface="Century Gothic"/>
                <a:cs typeface="Century Gothic"/>
                <a:sym typeface="Century Gothic"/>
              </a:rPr>
              <a:t>2.4.2</a:t>
            </a:r>
            <a:endParaRPr sz="1300"/>
          </a:p>
        </p:txBody>
      </p:sp>
      <p:sp>
        <p:nvSpPr>
          <p:cNvPr id="919" name="Google Shape;919;g2c45a964a56_3_5"/>
          <p:cNvSpPr txBox="1"/>
          <p:nvPr/>
        </p:nvSpPr>
        <p:spPr>
          <a:xfrm>
            <a:off x="1287675" y="4313600"/>
            <a:ext cx="71148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1)  Xây dựng ứng dụng web động</a:t>
            </a:r>
            <a:endParaRPr sz="3200">
              <a:solidFill>
                <a:schemeClr val="lt1"/>
              </a:solidFill>
              <a:latin typeface="Century Gothic"/>
              <a:ea typeface="Century Gothic"/>
              <a:cs typeface="Century Gothic"/>
              <a:sym typeface="Century Gothic"/>
            </a:endParaRPr>
          </a:p>
        </p:txBody>
      </p:sp>
      <p:sp>
        <p:nvSpPr>
          <p:cNvPr id="920" name="Google Shape;920;g2c45a964a56_3_5"/>
          <p:cNvSpPr txBox="1"/>
          <p:nvPr/>
        </p:nvSpPr>
        <p:spPr>
          <a:xfrm>
            <a:off x="1287675" y="4986425"/>
            <a:ext cx="8859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2)  Tích hợp dịch vụ với HTTP Programming </a:t>
            </a:r>
            <a:endParaRPr b="1" sz="32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c433c18e8c_0_248"/>
          <p:cNvSpPr txBox="1"/>
          <p:nvPr/>
        </p:nvSpPr>
        <p:spPr>
          <a:xfrm>
            <a:off x="1240350" y="2117675"/>
            <a:ext cx="9711300" cy="4278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API: Giao diện cho việc giao tiếp giữa các hệ thống phần mềm.</a:t>
            </a:r>
            <a:endParaRPr sz="3200">
              <a:solidFill>
                <a:schemeClr val="lt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REST: Kiến trúc phần mềm quản lý giao tiếp trên internet, hỗ trợ hiệu suất và đáng tin cậy.</a:t>
            </a:r>
            <a:endParaRPr sz="3200">
              <a:solidFill>
                <a:schemeClr val="lt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RESTful API: Giao tiếp an toàn giữa các hệ thống máy tính, tuân theo các tiêu chuẩn giao tiếp phần mềm.</a:t>
            </a:r>
            <a:endParaRPr sz="3200">
              <a:solidFill>
                <a:schemeClr val="lt1"/>
              </a:solidFill>
              <a:latin typeface="Times New Roman"/>
              <a:ea typeface="Times New Roman"/>
              <a:cs typeface="Times New Roman"/>
              <a:sym typeface="Times New Roman"/>
            </a:endParaRPr>
          </a:p>
        </p:txBody>
      </p:sp>
      <p:sp>
        <p:nvSpPr>
          <p:cNvPr id="926" name="Google Shape;926;g2c433c18e8c_0_248"/>
          <p:cNvSpPr txBox="1"/>
          <p:nvPr/>
        </p:nvSpPr>
        <p:spPr>
          <a:xfrm>
            <a:off x="678075" y="1189400"/>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1)  Giới thiệu về RESTful API</a:t>
            </a:r>
            <a:endParaRPr sz="3200">
              <a:solidFill>
                <a:schemeClr val="lt1"/>
              </a:solidFill>
              <a:latin typeface="Century Gothic"/>
              <a:ea typeface="Century Gothic"/>
              <a:cs typeface="Century Gothic"/>
              <a:sym typeface="Century Gothic"/>
            </a:endParaRPr>
          </a:p>
        </p:txBody>
      </p:sp>
      <p:sp>
        <p:nvSpPr>
          <p:cNvPr id="927" name="Google Shape;927;g2c433c18e8c_0_248"/>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RESTful API và Json</a:t>
            </a:r>
            <a:endParaRPr b="1">
              <a:latin typeface="Times New Roman"/>
              <a:ea typeface="Times New Roman"/>
              <a:cs typeface="Times New Roman"/>
              <a:sym typeface="Times New Roman"/>
            </a:endParaRPr>
          </a:p>
        </p:txBody>
      </p:sp>
      <p:sp>
        <p:nvSpPr>
          <p:cNvPr id="928" name="Google Shape;928;g2c433c18e8c_0_248"/>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29" name="Google Shape;929;g2c433c18e8c_0_248"/>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30" name="Google Shape;930;g2c433c18e8c_0_248"/>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2.4.1</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2c433c18e8c_0_301"/>
          <p:cNvSpPr txBox="1"/>
          <p:nvPr/>
        </p:nvSpPr>
        <p:spPr>
          <a:xfrm>
            <a:off x="591300" y="1741025"/>
            <a:ext cx="11040600" cy="511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Các nguyên tắc cơ bản của kiến trúc REST</a:t>
            </a:r>
            <a:endParaRPr sz="3200">
              <a:solidFill>
                <a:schemeClr val="lt1"/>
              </a:solidFill>
              <a:latin typeface="Times New Roman"/>
              <a:ea typeface="Times New Roman"/>
              <a:cs typeface="Times New Roman"/>
              <a:sym typeface="Times New Roman"/>
            </a:endParaRPr>
          </a:p>
          <a:p>
            <a:pPr indent="-431800" lvl="0" marL="45720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Giao diện thống nhất: Đảm bảo định dạng tiêu chuẩn cho thông tin.</a:t>
            </a:r>
            <a:endParaRPr sz="3200">
              <a:solidFill>
                <a:schemeClr val="lt1"/>
              </a:solidFill>
              <a:latin typeface="Times New Roman"/>
              <a:ea typeface="Times New Roman"/>
              <a:cs typeface="Times New Roman"/>
              <a:sym typeface="Times New Roman"/>
            </a:endParaRPr>
          </a:p>
          <a:p>
            <a:pPr indent="-431800" lvl="0" marL="45720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Stateless:  Máy chủ hoàn thành mọi yêu cầu độc lập.</a:t>
            </a:r>
            <a:endParaRPr sz="3200">
              <a:solidFill>
                <a:schemeClr val="lt1"/>
              </a:solidFill>
              <a:latin typeface="Times New Roman"/>
              <a:ea typeface="Times New Roman"/>
              <a:cs typeface="Times New Roman"/>
              <a:sym typeface="Times New Roman"/>
            </a:endParaRPr>
          </a:p>
          <a:p>
            <a:pPr indent="-431800" lvl="0" marL="45720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Hệ thống lớp: Kết nối thông qua các trung gian ủy quyền.</a:t>
            </a:r>
            <a:endParaRPr sz="3200">
              <a:solidFill>
                <a:schemeClr val="lt1"/>
              </a:solidFill>
              <a:latin typeface="Times New Roman"/>
              <a:ea typeface="Times New Roman"/>
              <a:cs typeface="Times New Roman"/>
              <a:sym typeface="Times New Roman"/>
            </a:endParaRPr>
          </a:p>
          <a:p>
            <a:pPr indent="-431800" lvl="0" marL="45720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Có thể lưu cache: Lưu trữ phản hồi để cải thiện thời gian phản hồi.</a:t>
            </a:r>
            <a:endParaRPr sz="3200">
              <a:solidFill>
                <a:schemeClr val="lt1"/>
              </a:solidFill>
              <a:latin typeface="Times New Roman"/>
              <a:ea typeface="Times New Roman"/>
              <a:cs typeface="Times New Roman"/>
              <a:sym typeface="Times New Roman"/>
            </a:endParaRPr>
          </a:p>
          <a:p>
            <a:pPr indent="-431800" lvl="0" marL="457200" marR="0" rtl="0" algn="l">
              <a:lnSpc>
                <a:spcPct val="115000"/>
              </a:lnSpc>
              <a:spcBef>
                <a:spcPts val="0"/>
              </a:spcBef>
              <a:spcAft>
                <a:spcPts val="0"/>
              </a:spcAft>
              <a:buClr>
                <a:schemeClr val="lt1"/>
              </a:buClr>
              <a:buSzPts val="3200"/>
              <a:buFont typeface="Times New Roman"/>
              <a:buChar char="●"/>
            </a:pPr>
            <a:r>
              <a:rPr lang="en-US" sz="3200">
                <a:solidFill>
                  <a:schemeClr val="lt1"/>
                </a:solidFill>
                <a:latin typeface="Times New Roman"/>
                <a:ea typeface="Times New Roman"/>
                <a:cs typeface="Times New Roman"/>
                <a:sym typeface="Times New Roman"/>
              </a:rPr>
              <a:t>Mã trên yêu cầu: Máy chủ gửi mã để tùy chỉnh chức năng máy khách.</a:t>
            </a:r>
            <a:endParaRPr sz="3200">
              <a:solidFill>
                <a:schemeClr val="lt1"/>
              </a:solidFill>
              <a:latin typeface="Times New Roman"/>
              <a:ea typeface="Times New Roman"/>
              <a:cs typeface="Times New Roman"/>
              <a:sym typeface="Times New Roman"/>
            </a:endParaRPr>
          </a:p>
        </p:txBody>
      </p:sp>
      <p:sp>
        <p:nvSpPr>
          <p:cNvPr id="936" name="Google Shape;936;g2c433c18e8c_0_301"/>
          <p:cNvSpPr txBox="1"/>
          <p:nvPr/>
        </p:nvSpPr>
        <p:spPr>
          <a:xfrm>
            <a:off x="678075" y="1037000"/>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1)  Giới thiệu về RESTful API</a:t>
            </a:r>
            <a:endParaRPr sz="3200">
              <a:solidFill>
                <a:schemeClr val="lt1"/>
              </a:solidFill>
              <a:latin typeface="Century Gothic"/>
              <a:ea typeface="Century Gothic"/>
              <a:cs typeface="Century Gothic"/>
              <a:sym typeface="Century Gothic"/>
            </a:endParaRPr>
          </a:p>
        </p:txBody>
      </p:sp>
      <p:sp>
        <p:nvSpPr>
          <p:cNvPr id="937" name="Google Shape;937;g2c433c18e8c_0_301"/>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RESTful API và Json</a:t>
            </a:r>
            <a:endParaRPr b="1">
              <a:latin typeface="Times New Roman"/>
              <a:ea typeface="Times New Roman"/>
              <a:cs typeface="Times New Roman"/>
              <a:sym typeface="Times New Roman"/>
            </a:endParaRPr>
          </a:p>
        </p:txBody>
      </p:sp>
      <p:sp>
        <p:nvSpPr>
          <p:cNvPr id="938" name="Google Shape;938;g2c433c18e8c_0_301"/>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39" name="Google Shape;939;g2c433c18e8c_0_301"/>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40" name="Google Shape;940;g2c433c18e8c_0_301"/>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2.4.1</a:t>
            </a:r>
            <a:endParaRPr sz="35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2c45a964a56_3_42"/>
          <p:cNvSpPr txBox="1"/>
          <p:nvPr/>
        </p:nvSpPr>
        <p:spPr>
          <a:xfrm>
            <a:off x="529650" y="1727800"/>
            <a:ext cx="11132700" cy="5481300"/>
          </a:xfrm>
          <a:prstGeom prst="rect">
            <a:avLst/>
          </a:prstGeom>
          <a:noFill/>
          <a:ln>
            <a:noFill/>
          </a:ln>
        </p:spPr>
        <p:txBody>
          <a:bodyPr anchorCtr="0" anchor="t" bIns="45700" lIns="91425" spcFirstLastPara="1" rIns="91425" wrap="square" tIns="45700">
            <a:spAutoFit/>
          </a:bodyPr>
          <a:lstStyle/>
          <a:p>
            <a:pPr indent="-298450" lvl="0" marL="285750" marR="0" rtl="0" algn="l">
              <a:lnSpc>
                <a:spcPct val="115000"/>
              </a:lnSpc>
              <a:spcBef>
                <a:spcPts val="0"/>
              </a:spcBef>
              <a:spcAft>
                <a:spcPts val="0"/>
              </a:spcAft>
              <a:buClr>
                <a:schemeClr val="lt1"/>
              </a:buClr>
              <a:buSzPts val="3400"/>
              <a:buFont typeface="Times New Roman"/>
              <a:buChar char="⮚"/>
            </a:pPr>
            <a:r>
              <a:rPr lang="en-US" sz="3400">
                <a:solidFill>
                  <a:schemeClr val="lt1"/>
                </a:solidFill>
                <a:latin typeface="Times New Roman"/>
                <a:ea typeface="Times New Roman"/>
                <a:cs typeface="Times New Roman"/>
                <a:sym typeface="Times New Roman"/>
              </a:rPr>
              <a:t>Cách RESTful API hoạt động</a:t>
            </a:r>
            <a:endParaRPr sz="3400">
              <a:solidFill>
                <a:schemeClr val="lt1"/>
              </a:solidFill>
              <a:latin typeface="Times New Roman"/>
              <a:ea typeface="Times New Roman"/>
              <a:cs typeface="Times New Roman"/>
              <a:sym typeface="Times New Roman"/>
            </a:endParaRPr>
          </a:p>
          <a:p>
            <a:pPr indent="-444500" lvl="0" marL="914400" rtl="0" algn="l">
              <a:lnSpc>
                <a:spcPct val="115000"/>
              </a:lnSpc>
              <a:spcBef>
                <a:spcPts val="0"/>
              </a:spcBef>
              <a:spcAft>
                <a:spcPts val="0"/>
              </a:spcAft>
              <a:buClr>
                <a:schemeClr val="lt1"/>
              </a:buClr>
              <a:buSzPts val="3400"/>
              <a:buFont typeface="Times New Roman"/>
              <a:buChar char="●"/>
            </a:pPr>
            <a:r>
              <a:rPr lang="en-US" sz="3400">
                <a:solidFill>
                  <a:schemeClr val="lt1"/>
                </a:solidFill>
                <a:latin typeface="Times New Roman"/>
                <a:ea typeface="Times New Roman"/>
                <a:cs typeface="Times New Roman"/>
                <a:sym typeface="Times New Roman"/>
              </a:rPr>
              <a:t>Máy khách gửi yêu cầu đến máy chủ theo định dạng API.</a:t>
            </a:r>
            <a:endParaRPr sz="3400">
              <a:solidFill>
                <a:schemeClr val="lt1"/>
              </a:solidFill>
              <a:latin typeface="Times New Roman"/>
              <a:ea typeface="Times New Roman"/>
              <a:cs typeface="Times New Roman"/>
              <a:sym typeface="Times New Roman"/>
            </a:endParaRPr>
          </a:p>
          <a:p>
            <a:pPr indent="-444500" lvl="0" marL="914400" rtl="0" algn="l">
              <a:lnSpc>
                <a:spcPct val="115000"/>
              </a:lnSpc>
              <a:spcBef>
                <a:spcPts val="0"/>
              </a:spcBef>
              <a:spcAft>
                <a:spcPts val="0"/>
              </a:spcAft>
              <a:buClr>
                <a:schemeClr val="lt1"/>
              </a:buClr>
              <a:buSzPts val="3400"/>
              <a:buFont typeface="Times New Roman"/>
              <a:buChar char="●"/>
            </a:pPr>
            <a:r>
              <a:rPr lang="en-US" sz="3400">
                <a:solidFill>
                  <a:schemeClr val="lt1"/>
                </a:solidFill>
                <a:latin typeface="Times New Roman"/>
                <a:ea typeface="Times New Roman"/>
                <a:cs typeface="Times New Roman"/>
                <a:sym typeface="Times New Roman"/>
              </a:rPr>
              <a:t>Máy chủ xác thực và xử lý yêu cầu.</a:t>
            </a:r>
            <a:endParaRPr sz="3400">
              <a:solidFill>
                <a:schemeClr val="lt1"/>
              </a:solidFill>
              <a:latin typeface="Times New Roman"/>
              <a:ea typeface="Times New Roman"/>
              <a:cs typeface="Times New Roman"/>
              <a:sym typeface="Times New Roman"/>
            </a:endParaRPr>
          </a:p>
          <a:p>
            <a:pPr indent="-444500" lvl="0" marL="914400" rtl="0" algn="l">
              <a:lnSpc>
                <a:spcPct val="200000"/>
              </a:lnSpc>
              <a:spcBef>
                <a:spcPts val="0"/>
              </a:spcBef>
              <a:spcAft>
                <a:spcPts val="0"/>
              </a:spcAft>
              <a:buClr>
                <a:schemeClr val="lt1"/>
              </a:buClr>
              <a:buSzPts val="3400"/>
              <a:buFont typeface="Times New Roman"/>
              <a:buChar char="●"/>
            </a:pPr>
            <a:r>
              <a:rPr lang="en-US" sz="3400">
                <a:solidFill>
                  <a:schemeClr val="lt1"/>
                </a:solidFill>
                <a:latin typeface="Times New Roman"/>
                <a:ea typeface="Times New Roman"/>
                <a:cs typeface="Times New Roman"/>
                <a:sym typeface="Times New Roman"/>
              </a:rPr>
              <a:t>Máy chủ trả về phản hồi chứa thông tin và mã trạng thái.</a:t>
            </a:r>
            <a:endParaRPr sz="3400">
              <a:solidFill>
                <a:schemeClr val="lt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a:p>
            <a:pPr indent="0" lvl="0" marL="0" marR="0" rtl="0" algn="l">
              <a:lnSpc>
                <a:spcPct val="300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p:txBody>
      </p:sp>
      <p:sp>
        <p:nvSpPr>
          <p:cNvPr id="946" name="Google Shape;946;g2c45a964a56_3_42"/>
          <p:cNvSpPr txBox="1"/>
          <p:nvPr/>
        </p:nvSpPr>
        <p:spPr>
          <a:xfrm>
            <a:off x="678075" y="1037000"/>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1)  Giới thiệu về RESTful API</a:t>
            </a:r>
            <a:endParaRPr sz="3200">
              <a:solidFill>
                <a:schemeClr val="lt1"/>
              </a:solidFill>
              <a:latin typeface="Century Gothic"/>
              <a:ea typeface="Century Gothic"/>
              <a:cs typeface="Century Gothic"/>
              <a:sym typeface="Century Gothic"/>
            </a:endParaRPr>
          </a:p>
        </p:txBody>
      </p:sp>
      <p:sp>
        <p:nvSpPr>
          <p:cNvPr id="947" name="Google Shape;947;g2c45a964a56_3_42"/>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RESTful API và Json</a:t>
            </a:r>
            <a:endParaRPr b="1">
              <a:latin typeface="Times New Roman"/>
              <a:ea typeface="Times New Roman"/>
              <a:cs typeface="Times New Roman"/>
              <a:sym typeface="Times New Roman"/>
            </a:endParaRPr>
          </a:p>
        </p:txBody>
      </p:sp>
      <p:sp>
        <p:nvSpPr>
          <p:cNvPr id="948" name="Google Shape;948;g2c45a964a56_3_42"/>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49" name="Google Shape;949;g2c45a964a56_3_42"/>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50" name="Google Shape;950;g2c45a964a56_3_42"/>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2.4.1</a:t>
            </a:r>
            <a:endParaRPr sz="3500">
              <a:solidFill>
                <a:schemeClr val="lt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2c45a964a56_3_108"/>
          <p:cNvSpPr txBox="1"/>
          <p:nvPr/>
        </p:nvSpPr>
        <p:spPr>
          <a:xfrm>
            <a:off x="529650" y="1622200"/>
            <a:ext cx="11132700" cy="5116500"/>
          </a:xfrm>
          <a:prstGeom prst="rect">
            <a:avLst/>
          </a:prstGeom>
          <a:noFill/>
          <a:ln>
            <a:noFill/>
          </a:ln>
        </p:spPr>
        <p:txBody>
          <a:bodyPr anchorCtr="0" anchor="t" bIns="45700" lIns="91425" spcFirstLastPara="1" rIns="91425" wrap="square" tIns="45700">
            <a:spAutoFit/>
          </a:bodyPr>
          <a:lstStyle/>
          <a:p>
            <a:pPr indent="-431800" lvl="0" marL="457200" rtl="0" algn="l">
              <a:lnSpc>
                <a:spcPct val="115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JSON là định dạng dữ liệu có cấu trúc, phổ biến trong trao đổi dữ liệu giữa các hệ thống. Nó xuất phát từ JavaScript và được sử dụng rộng rãi trong các API hiện đại cho cả yêu cầu và phản hồi.</a:t>
            </a:r>
            <a:r>
              <a:rPr lang="en-US" sz="3200">
                <a:solidFill>
                  <a:srgbClr val="ECECEC"/>
                </a:solidFill>
                <a:latin typeface="Times New Roman"/>
                <a:ea typeface="Times New Roman"/>
                <a:cs typeface="Times New Roman"/>
                <a:sym typeface="Times New Roman"/>
              </a:rPr>
              <a:t> JSON có đặc điểm sau:</a:t>
            </a:r>
            <a:endParaRPr sz="3200">
              <a:solidFill>
                <a:schemeClr val="lt1"/>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 Cấu trúc nhẹ và dễ đọc cho con người.</a:t>
            </a:r>
            <a:endParaRPr sz="3200">
              <a:solidFill>
                <a:srgbClr val="ECECEC"/>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 Dựa trên các cặp key-value (khóa-giá trị) và danh sách có thứ tự.</a:t>
            </a:r>
            <a:endParaRPr sz="3200">
              <a:solidFill>
                <a:srgbClr val="ECECEC"/>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 Sử dụng mảng, đối tượng, chuỗi, số, boolean, null.</a:t>
            </a:r>
            <a:endParaRPr sz="3200">
              <a:solidFill>
                <a:srgbClr val="ECECEC"/>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 Định dạng độc lập ngôn ngữ để biểu diễn và truyền dữ liệu.</a:t>
            </a:r>
            <a:endParaRPr sz="3200">
              <a:solidFill>
                <a:schemeClr val="lt1"/>
              </a:solidFill>
              <a:latin typeface="Times New Roman"/>
              <a:ea typeface="Times New Roman"/>
              <a:cs typeface="Times New Roman"/>
              <a:sym typeface="Times New Roman"/>
            </a:endParaRPr>
          </a:p>
        </p:txBody>
      </p:sp>
      <p:sp>
        <p:nvSpPr>
          <p:cNvPr id="956" name="Google Shape;956;g2c45a964a56_3_108"/>
          <p:cNvSpPr txBox="1"/>
          <p:nvPr/>
        </p:nvSpPr>
        <p:spPr>
          <a:xfrm>
            <a:off x="678075" y="1037000"/>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2)  JSON trong truyền thông HTTP</a:t>
            </a:r>
            <a:endParaRPr sz="3200">
              <a:solidFill>
                <a:schemeClr val="lt1"/>
              </a:solidFill>
              <a:latin typeface="Century Gothic"/>
              <a:ea typeface="Century Gothic"/>
              <a:cs typeface="Century Gothic"/>
              <a:sym typeface="Century Gothic"/>
            </a:endParaRPr>
          </a:p>
        </p:txBody>
      </p:sp>
      <p:sp>
        <p:nvSpPr>
          <p:cNvPr id="957" name="Google Shape;957;g2c45a964a56_3_108"/>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RESTful API và Json</a:t>
            </a:r>
            <a:endParaRPr b="1">
              <a:latin typeface="Times New Roman"/>
              <a:ea typeface="Times New Roman"/>
              <a:cs typeface="Times New Roman"/>
              <a:sym typeface="Times New Roman"/>
            </a:endParaRPr>
          </a:p>
        </p:txBody>
      </p:sp>
      <p:sp>
        <p:nvSpPr>
          <p:cNvPr id="958" name="Google Shape;958;g2c45a964a56_3_108"/>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59" name="Google Shape;959;g2c45a964a56_3_108"/>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60" name="Google Shape;960;g2c45a964a56_3_108"/>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2.4.1</a:t>
            </a:r>
            <a:endParaRPr sz="35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c3d1731c27_1_77"/>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242" name="Google Shape;242;g2c3d1731c27_1_7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243" name="Google Shape;243;g2c3d1731c27_1_7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4" name="Google Shape;244;g2c3d1731c27_1_77"/>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1.1</a:t>
            </a:r>
            <a:endParaRPr/>
          </a:p>
        </p:txBody>
      </p:sp>
      <p:sp>
        <p:nvSpPr>
          <p:cNvPr id="245" name="Google Shape;245;g2c3d1731c27_1_77"/>
          <p:cNvSpPr txBox="1"/>
          <p:nvPr/>
        </p:nvSpPr>
        <p:spPr>
          <a:xfrm>
            <a:off x="1516284" y="370390"/>
            <a:ext cx="7396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Giới thiệu về HTTP</a:t>
            </a:r>
            <a:endParaRPr/>
          </a:p>
        </p:txBody>
      </p:sp>
      <p:sp>
        <p:nvSpPr>
          <p:cNvPr id="246" name="Google Shape;246;g2c3d1731c27_1_77"/>
          <p:cNvSpPr txBox="1"/>
          <p:nvPr/>
        </p:nvSpPr>
        <p:spPr>
          <a:xfrm>
            <a:off x="1287684" y="1354767"/>
            <a:ext cx="967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Các đặc điểm của giao thức HTTP</a:t>
            </a:r>
            <a:endParaRPr sz="3200">
              <a:solidFill>
                <a:schemeClr val="lt1"/>
              </a:solidFill>
              <a:latin typeface="Century Gothic"/>
              <a:ea typeface="Century Gothic"/>
              <a:cs typeface="Century Gothic"/>
              <a:sym typeface="Century Gothic"/>
            </a:endParaRPr>
          </a:p>
        </p:txBody>
      </p:sp>
      <p:sp>
        <p:nvSpPr>
          <p:cNvPr id="247" name="Google Shape;247;g2c3d1731c27_1_77"/>
          <p:cNvSpPr txBox="1"/>
          <p:nvPr/>
        </p:nvSpPr>
        <p:spPr>
          <a:xfrm>
            <a:off x="1267550" y="1942075"/>
            <a:ext cx="10110900" cy="5479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Stateless(Không lưu trạng thái): mỗi yêu cầu là độc lập, không phụ thuộc vào các yêu cầu trước đó.</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Text-based(Dựa trên văn bản): Dữ liệu truyền qua HTTP được trình bày dưới dạng văn bản, dễ đọc và hiểu.</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Request - Response(Yêu cầu-phản hồi): Hoạt động dựa trên mô hình yêu cầu từ Client và phản hồi từ Server.</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Connectionless(Không giữ kết nối): Mỗi yêu cầu và phản hồi được xử lý như một giao tiếp độc lập, kết nối đóng sau mỗi yêu cầu.</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Transport Mediums: HTTP có thể hoạt động trên TCP/IP, UDP hay SCTP</a:t>
            </a:r>
            <a:endParaRPr sz="2800">
              <a:solidFill>
                <a:schemeClr val="lt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2800">
              <a:solidFill>
                <a:schemeClr val="lt1"/>
              </a:solidFill>
              <a:latin typeface="Century Gothic"/>
              <a:ea typeface="Century Gothic"/>
              <a:cs typeface="Century Gothic"/>
              <a:sym typeface="Century Gothic"/>
            </a:endParaRPr>
          </a:p>
        </p:txBody>
      </p:sp>
      <p:sp>
        <p:nvSpPr>
          <p:cNvPr id="248" name="Google Shape;248;g2c3d1731c27_1_77"/>
          <p:cNvSpPr/>
          <p:nvPr/>
        </p:nvSpPr>
        <p:spPr>
          <a:xfrm>
            <a:off x="400000" y="13264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49" name="Google Shape;249;g2c3d1731c27_1_77"/>
          <p:cNvSpPr/>
          <p:nvPr/>
        </p:nvSpPr>
        <p:spPr>
          <a:xfrm>
            <a:off x="437063" y="13637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0" name="Google Shape;250;g2c3d1731c27_1_77"/>
          <p:cNvSpPr txBox="1"/>
          <p:nvPr/>
        </p:nvSpPr>
        <p:spPr>
          <a:xfrm>
            <a:off x="417103" y="1501025"/>
            <a:ext cx="697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1.1.3</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500"/>
                                        <p:tgtEl>
                                          <p:spTgt spid="2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 calcmode="lin" valueType="num">
                                      <p:cBhvr additive="base">
                                        <p:cTn dur="500"/>
                                        <p:tgtEl>
                                          <p:spTgt spid="2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 calcmode="lin" valueType="num">
                                      <p:cBhvr additive="base">
                                        <p:cTn dur="500"/>
                                        <p:tgtEl>
                                          <p:spTgt spid="2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anim calcmode="lin" valueType="num">
                                      <p:cBhvr additive="base">
                                        <p:cTn dur="500"/>
                                        <p:tgtEl>
                                          <p:spTgt spid="2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4" st="4"/>
                                            </p:txEl>
                                          </p:spTgt>
                                        </p:tgtEl>
                                        <p:attrNameLst>
                                          <p:attrName>style.visibility</p:attrName>
                                        </p:attrNameLst>
                                      </p:cBhvr>
                                      <p:to>
                                        <p:strVal val="visible"/>
                                      </p:to>
                                    </p:set>
                                    <p:anim calcmode="lin" valueType="num">
                                      <p:cBhvr additive="base">
                                        <p:cTn dur="500"/>
                                        <p:tgtEl>
                                          <p:spTgt spid="24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5" st="5"/>
                                            </p:txEl>
                                          </p:spTgt>
                                        </p:tgtEl>
                                        <p:attrNameLst>
                                          <p:attrName>style.visibility</p:attrName>
                                        </p:attrNameLst>
                                      </p:cBhvr>
                                      <p:to>
                                        <p:strVal val="visible"/>
                                      </p:to>
                                    </p:set>
                                    <p:anim calcmode="lin" valueType="num">
                                      <p:cBhvr additive="base">
                                        <p:cTn dur="500"/>
                                        <p:tgtEl>
                                          <p:spTgt spid="24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c45a964a56_3_191"/>
          <p:cNvSpPr txBox="1"/>
          <p:nvPr/>
        </p:nvSpPr>
        <p:spPr>
          <a:xfrm>
            <a:off x="2180100" y="1774400"/>
            <a:ext cx="7831800" cy="45252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431800" lvl="0" marL="457200" rtl="0" algn="l">
              <a:lnSpc>
                <a:spcPct val="10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 Loại dữ liệu JSON</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Chuỗi trong dấu ngoặc kép: "Hello world".</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Số như số nguyên và số thực: 42, 3.14159.</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Boolean true/false: true, false.</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Giá trị Null: null.</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Cấu trúc JSON</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Đối tượng sử dụng các cặp khóa-giá trị.</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Mảng cho các danh sách có thứ tự.  </a:t>
            </a:r>
            <a:endParaRPr sz="3200">
              <a:solidFill>
                <a:srgbClr val="ECECEC"/>
              </a:solidFill>
              <a:latin typeface="Times New Roman"/>
              <a:ea typeface="Times New Roman"/>
              <a:cs typeface="Times New Roman"/>
              <a:sym typeface="Times New Roman"/>
            </a:endParaRPr>
          </a:p>
          <a:p>
            <a:pPr indent="-431800" lvl="0" marL="457200" rtl="0" algn="l">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Lồng đối tượng và mảng.  </a:t>
            </a:r>
            <a:endParaRPr sz="3200">
              <a:solidFill>
                <a:schemeClr val="lt1"/>
              </a:solidFill>
              <a:latin typeface="Times New Roman"/>
              <a:ea typeface="Times New Roman"/>
              <a:cs typeface="Times New Roman"/>
              <a:sym typeface="Times New Roman"/>
            </a:endParaRPr>
          </a:p>
        </p:txBody>
      </p:sp>
      <p:sp>
        <p:nvSpPr>
          <p:cNvPr id="966" name="Google Shape;966;g2c45a964a56_3_191"/>
          <p:cNvSpPr txBox="1"/>
          <p:nvPr/>
        </p:nvSpPr>
        <p:spPr>
          <a:xfrm>
            <a:off x="3202850" y="-7490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2c45a964a56_3_191"/>
          <p:cNvSpPr txBox="1"/>
          <p:nvPr/>
        </p:nvSpPr>
        <p:spPr>
          <a:xfrm>
            <a:off x="678075" y="1037000"/>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2)  JSON trong truyền thông HTTP</a:t>
            </a:r>
            <a:endParaRPr sz="3200">
              <a:solidFill>
                <a:schemeClr val="lt1"/>
              </a:solidFill>
              <a:latin typeface="Century Gothic"/>
              <a:ea typeface="Century Gothic"/>
              <a:cs typeface="Century Gothic"/>
              <a:sym typeface="Century Gothic"/>
            </a:endParaRPr>
          </a:p>
        </p:txBody>
      </p:sp>
      <p:sp>
        <p:nvSpPr>
          <p:cNvPr id="968" name="Google Shape;968;g2c45a964a56_3_191"/>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RESTful API và Json</a:t>
            </a:r>
            <a:endParaRPr b="1">
              <a:latin typeface="Times New Roman"/>
              <a:ea typeface="Times New Roman"/>
              <a:cs typeface="Times New Roman"/>
              <a:sym typeface="Times New Roman"/>
            </a:endParaRPr>
          </a:p>
        </p:txBody>
      </p:sp>
      <p:sp>
        <p:nvSpPr>
          <p:cNvPr id="969" name="Google Shape;969;g2c45a964a56_3_191"/>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70" name="Google Shape;970;g2c45a964a56_3_191"/>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71" name="Google Shape;971;g2c45a964a56_3_191"/>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2.4.1</a:t>
            </a:r>
            <a:endParaRPr sz="3500">
              <a:solidFill>
                <a:schemeClr val="lt1"/>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2c45a964a56_3_156"/>
          <p:cNvSpPr txBox="1"/>
          <p:nvPr/>
        </p:nvSpPr>
        <p:spPr>
          <a:xfrm>
            <a:off x="529650" y="1622000"/>
            <a:ext cx="11132700" cy="79731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431800" lvl="0" marL="457200" rtl="0" algn="l">
              <a:lnSpc>
                <a:spcPct val="10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 Ưu điểm của JSON khi sử dụng trong REST</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Phù hợp và hiệu quả khi truyền dữ liệu qua HTTP.</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Sự đơn giản tương thích với mô hình tài nguyên REST.</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Hiệu suất cao so với XML.</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Cú pháp JSON</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Đối tượng: {}.</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Mảng: [].</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Key-value: :.</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Phân tách: ,.</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Chuỗi: " ". </a:t>
            </a:r>
            <a:endParaRPr sz="3200">
              <a:solidFill>
                <a:srgbClr val="ECECEC"/>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3200">
              <a:solidFill>
                <a:srgbClr val="ECECEC"/>
              </a:solidFill>
              <a:highlight>
                <a:srgbClr val="212121"/>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3200">
              <a:solidFill>
                <a:srgbClr val="ECECEC"/>
              </a:solidFill>
              <a:highlight>
                <a:srgbClr val="212121"/>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3200">
              <a:solidFill>
                <a:srgbClr val="ECECEC"/>
              </a:solidFill>
              <a:highlight>
                <a:srgbClr val="212121"/>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3200">
              <a:solidFill>
                <a:srgbClr val="ECECEC"/>
              </a:solidFill>
              <a:highlight>
                <a:srgbClr val="212121"/>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3200">
              <a:solidFill>
                <a:schemeClr val="lt1"/>
              </a:solidFill>
              <a:latin typeface="Times New Roman"/>
              <a:ea typeface="Times New Roman"/>
              <a:cs typeface="Times New Roman"/>
              <a:sym typeface="Times New Roman"/>
            </a:endParaRPr>
          </a:p>
        </p:txBody>
      </p:sp>
      <p:sp>
        <p:nvSpPr>
          <p:cNvPr id="977" name="Google Shape;977;g2c45a964a56_3_156"/>
          <p:cNvSpPr txBox="1"/>
          <p:nvPr/>
        </p:nvSpPr>
        <p:spPr>
          <a:xfrm>
            <a:off x="3202850" y="-7490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2c45a964a56_3_156"/>
          <p:cNvSpPr txBox="1"/>
          <p:nvPr/>
        </p:nvSpPr>
        <p:spPr>
          <a:xfrm>
            <a:off x="678075" y="1037000"/>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rPr b="1" lang="en-US" sz="3200">
                <a:solidFill>
                  <a:schemeClr val="lt1"/>
                </a:solidFill>
                <a:latin typeface="Times New Roman"/>
                <a:ea typeface="Times New Roman"/>
                <a:cs typeface="Times New Roman"/>
                <a:sym typeface="Times New Roman"/>
              </a:rPr>
              <a:t>  2)  JSON trong truyền thông HTTP</a:t>
            </a:r>
            <a:endParaRPr sz="3200">
              <a:solidFill>
                <a:schemeClr val="lt1"/>
              </a:solidFill>
              <a:latin typeface="Century Gothic"/>
              <a:ea typeface="Century Gothic"/>
              <a:cs typeface="Century Gothic"/>
              <a:sym typeface="Century Gothic"/>
            </a:endParaRPr>
          </a:p>
        </p:txBody>
      </p:sp>
      <p:sp>
        <p:nvSpPr>
          <p:cNvPr id="979" name="Google Shape;979;g2c45a964a56_3_156"/>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RESTful API và Json</a:t>
            </a:r>
            <a:endParaRPr b="1">
              <a:latin typeface="Times New Roman"/>
              <a:ea typeface="Times New Roman"/>
              <a:cs typeface="Times New Roman"/>
              <a:sym typeface="Times New Roman"/>
            </a:endParaRPr>
          </a:p>
        </p:txBody>
      </p:sp>
      <p:sp>
        <p:nvSpPr>
          <p:cNvPr id="980" name="Google Shape;980;g2c45a964a56_3_156"/>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81" name="Google Shape;981;g2c45a964a56_3_156"/>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82" name="Google Shape;982;g2c45a964a56_3_156"/>
          <p:cNvSpPr txBox="1"/>
          <p:nvPr/>
        </p:nvSpPr>
        <p:spPr>
          <a:xfrm>
            <a:off x="-76200" y="230225"/>
            <a:ext cx="1340400" cy="6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500">
                <a:solidFill>
                  <a:schemeClr val="lt1"/>
                </a:solidFill>
                <a:latin typeface="Century Gothic"/>
                <a:ea typeface="Century Gothic"/>
                <a:cs typeface="Century Gothic"/>
                <a:sym typeface="Century Gothic"/>
              </a:rPr>
              <a:t>2.4.1</a:t>
            </a:r>
            <a:endParaRPr sz="3500">
              <a:solidFill>
                <a:schemeClr val="lt1"/>
              </a:solidFill>
              <a:latin typeface="Century Gothic"/>
              <a:ea typeface="Century Gothic"/>
              <a:cs typeface="Century Gothic"/>
              <a:sym typeface="Century Gothic"/>
            </a:endParaRPr>
          </a:p>
        </p:txBody>
      </p:sp>
      <p:pic>
        <p:nvPicPr>
          <p:cNvPr id="983" name="Google Shape;983;g2c45a964a56_3_156"/>
          <p:cNvPicPr preferRelativeResize="0"/>
          <p:nvPr/>
        </p:nvPicPr>
        <p:blipFill rotWithShape="1">
          <a:blip r:embed="rId3">
            <a:alphaModFix/>
          </a:blip>
          <a:srcRect b="0" l="0" r="10889" t="10889"/>
          <a:stretch/>
        </p:blipFill>
        <p:spPr>
          <a:xfrm>
            <a:off x="6022175" y="3465050"/>
            <a:ext cx="5403900" cy="2477809"/>
          </a:xfrm>
          <a:prstGeom prst="rect">
            <a:avLst/>
          </a:prstGeom>
          <a:noFill/>
          <a:ln>
            <a:noFill/>
          </a:ln>
        </p:spPr>
      </p:pic>
      <p:sp>
        <p:nvSpPr>
          <p:cNvPr id="984" name="Google Shape;984;g2c45a964a56_3_156"/>
          <p:cNvSpPr txBox="1"/>
          <p:nvPr/>
        </p:nvSpPr>
        <p:spPr>
          <a:xfrm>
            <a:off x="6820725" y="6509100"/>
            <a:ext cx="5403900" cy="446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lt1"/>
              </a:solidFill>
              <a:latin typeface="Lato"/>
              <a:ea typeface="Lato"/>
              <a:cs typeface="Lato"/>
              <a:sym typeface="Lato"/>
            </a:endParaRPr>
          </a:p>
        </p:txBody>
      </p:sp>
      <p:sp>
        <p:nvSpPr>
          <p:cNvPr id="985" name="Google Shape;985;g2c45a964a56_3_156"/>
          <p:cNvSpPr txBox="1"/>
          <p:nvPr/>
        </p:nvSpPr>
        <p:spPr>
          <a:xfrm>
            <a:off x="6484950" y="6138925"/>
            <a:ext cx="517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Lato"/>
                <a:ea typeface="Lato"/>
                <a:cs typeface="Lato"/>
                <a:sym typeface="Lato"/>
              </a:rPr>
              <a:t>Cú pháp đơn giản của JSON</a:t>
            </a:r>
            <a:endParaRPr sz="1700">
              <a:solidFill>
                <a:schemeClr val="lt1"/>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g2c45a964a56_3_333"/>
          <p:cNvSpPr txBox="1"/>
          <p:nvPr/>
        </p:nvSpPr>
        <p:spPr>
          <a:xfrm>
            <a:off x="1287675" y="1176425"/>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991" name="Google Shape;991;g2c45a964a56_3_333"/>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Ứng dụng thực tế của HTTP Programming</a:t>
            </a:r>
            <a:endParaRPr b="1">
              <a:latin typeface="Times New Roman"/>
              <a:ea typeface="Times New Roman"/>
              <a:cs typeface="Times New Roman"/>
              <a:sym typeface="Times New Roman"/>
            </a:endParaRPr>
          </a:p>
        </p:txBody>
      </p:sp>
      <p:sp>
        <p:nvSpPr>
          <p:cNvPr id="992" name="Google Shape;992;g2c45a964a56_3_333"/>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993" name="Google Shape;993;g2c45a964a56_3_333"/>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94" name="Google Shape;994;g2c45a964a56_3_333"/>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2.4</a:t>
            </a:r>
            <a:endParaRPr sz="4800">
              <a:solidFill>
                <a:schemeClr val="lt1"/>
              </a:solidFill>
              <a:latin typeface="Century Gothic"/>
              <a:ea typeface="Century Gothic"/>
              <a:cs typeface="Century Gothic"/>
              <a:sym typeface="Century Gothic"/>
            </a:endParaRPr>
          </a:p>
        </p:txBody>
      </p:sp>
      <p:sp>
        <p:nvSpPr>
          <p:cNvPr id="995" name="Google Shape;995;g2c45a964a56_3_333"/>
          <p:cNvSpPr txBox="1"/>
          <p:nvPr/>
        </p:nvSpPr>
        <p:spPr>
          <a:xfrm>
            <a:off x="1897275" y="12023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Nghiên cứu trường hợp</a:t>
            </a:r>
            <a:endParaRPr sz="3200">
              <a:solidFill>
                <a:schemeClr val="lt1"/>
              </a:solidFill>
              <a:latin typeface="Century Gothic"/>
              <a:ea typeface="Century Gothic"/>
              <a:cs typeface="Century Gothic"/>
              <a:sym typeface="Century Gothic"/>
            </a:endParaRPr>
          </a:p>
        </p:txBody>
      </p:sp>
      <p:sp>
        <p:nvSpPr>
          <p:cNvPr id="996" name="Google Shape;996;g2c45a964a56_3_333"/>
          <p:cNvSpPr/>
          <p:nvPr/>
        </p:nvSpPr>
        <p:spPr>
          <a:xfrm>
            <a:off x="1009600" y="11740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997" name="Google Shape;997;g2c45a964a56_3_333"/>
          <p:cNvSpPr/>
          <p:nvPr/>
        </p:nvSpPr>
        <p:spPr>
          <a:xfrm>
            <a:off x="1046663" y="12113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98" name="Google Shape;998;g2c45a964a56_3_333"/>
          <p:cNvSpPr txBox="1"/>
          <p:nvPr/>
        </p:nvSpPr>
        <p:spPr>
          <a:xfrm>
            <a:off x="1034050" y="1310075"/>
            <a:ext cx="735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Century Gothic"/>
                <a:ea typeface="Century Gothic"/>
                <a:cs typeface="Century Gothic"/>
                <a:sym typeface="Century Gothic"/>
              </a:rPr>
              <a:t>2.4.2</a:t>
            </a:r>
            <a:endParaRPr sz="1300"/>
          </a:p>
        </p:txBody>
      </p:sp>
      <p:sp>
        <p:nvSpPr>
          <p:cNvPr id="999" name="Google Shape;999;g2c45a964a56_3_333"/>
          <p:cNvSpPr txBox="1"/>
          <p:nvPr/>
        </p:nvSpPr>
        <p:spPr>
          <a:xfrm>
            <a:off x="1440075" y="2014625"/>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1000" name="Google Shape;1000;g2c45a964a56_3_333"/>
          <p:cNvSpPr txBox="1"/>
          <p:nvPr/>
        </p:nvSpPr>
        <p:spPr>
          <a:xfrm>
            <a:off x="2049675" y="20405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a, Xây dựng ứng dụng web di động</a:t>
            </a:r>
            <a:endParaRPr sz="3200">
              <a:solidFill>
                <a:schemeClr val="lt1"/>
              </a:solidFill>
              <a:latin typeface="Century Gothic"/>
              <a:ea typeface="Century Gothic"/>
              <a:cs typeface="Century Gothic"/>
              <a:sym typeface="Century Gothic"/>
            </a:endParaRPr>
          </a:p>
        </p:txBody>
      </p:sp>
      <p:pic>
        <p:nvPicPr>
          <p:cNvPr id="1001" name="Google Shape;1001;g2c45a964a56_3_333"/>
          <p:cNvPicPr preferRelativeResize="0"/>
          <p:nvPr/>
        </p:nvPicPr>
        <p:blipFill>
          <a:blip r:embed="rId3">
            <a:alphaModFix/>
          </a:blip>
          <a:stretch>
            <a:fillRect/>
          </a:stretch>
        </p:blipFill>
        <p:spPr>
          <a:xfrm>
            <a:off x="1900900" y="3047450"/>
            <a:ext cx="8686800" cy="2076450"/>
          </a:xfrm>
          <a:prstGeom prst="rect">
            <a:avLst/>
          </a:prstGeom>
          <a:noFill/>
          <a:ln>
            <a:noFill/>
          </a:ln>
        </p:spPr>
      </p:pic>
      <p:sp>
        <p:nvSpPr>
          <p:cNvPr id="1002" name="Google Shape;1002;g2c45a964a56_3_333"/>
          <p:cNvSpPr txBox="1"/>
          <p:nvPr/>
        </p:nvSpPr>
        <p:spPr>
          <a:xfrm>
            <a:off x="3649875" y="5545775"/>
            <a:ext cx="516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Mô hình web Client và Server</a:t>
            </a:r>
            <a:endParaRPr sz="3200">
              <a:solidFill>
                <a:schemeClr val="lt1"/>
              </a:solidFill>
              <a:latin typeface="Century Gothic"/>
              <a:ea typeface="Century Gothic"/>
              <a:cs typeface="Century Gothic"/>
              <a:sym typeface="Century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g2c5ff3be0c0_1_331"/>
          <p:cNvSpPr txBox="1"/>
          <p:nvPr/>
        </p:nvSpPr>
        <p:spPr>
          <a:xfrm>
            <a:off x="1287675" y="1176425"/>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1008" name="Google Shape;1008;g2c5ff3be0c0_1_331"/>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Ứng dụng thực tế của HTTP Programming</a:t>
            </a:r>
            <a:endParaRPr b="1">
              <a:latin typeface="Times New Roman"/>
              <a:ea typeface="Times New Roman"/>
              <a:cs typeface="Times New Roman"/>
              <a:sym typeface="Times New Roman"/>
            </a:endParaRPr>
          </a:p>
        </p:txBody>
      </p:sp>
      <p:sp>
        <p:nvSpPr>
          <p:cNvPr id="1009" name="Google Shape;1009;g2c5ff3be0c0_1_331"/>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10" name="Google Shape;1010;g2c5ff3be0c0_1_331"/>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1" name="Google Shape;1011;g2c5ff3be0c0_1_331"/>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2.4</a:t>
            </a:r>
            <a:endParaRPr sz="4800">
              <a:solidFill>
                <a:schemeClr val="lt1"/>
              </a:solidFill>
              <a:latin typeface="Century Gothic"/>
              <a:ea typeface="Century Gothic"/>
              <a:cs typeface="Century Gothic"/>
              <a:sym typeface="Century Gothic"/>
            </a:endParaRPr>
          </a:p>
        </p:txBody>
      </p:sp>
      <p:sp>
        <p:nvSpPr>
          <p:cNvPr id="1012" name="Google Shape;1012;g2c5ff3be0c0_1_331"/>
          <p:cNvSpPr txBox="1"/>
          <p:nvPr/>
        </p:nvSpPr>
        <p:spPr>
          <a:xfrm>
            <a:off x="1897275" y="12023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Nghiên cứu trường hợp</a:t>
            </a:r>
            <a:endParaRPr sz="3200">
              <a:solidFill>
                <a:schemeClr val="lt1"/>
              </a:solidFill>
              <a:latin typeface="Century Gothic"/>
              <a:ea typeface="Century Gothic"/>
              <a:cs typeface="Century Gothic"/>
              <a:sym typeface="Century Gothic"/>
            </a:endParaRPr>
          </a:p>
        </p:txBody>
      </p:sp>
      <p:sp>
        <p:nvSpPr>
          <p:cNvPr id="1013" name="Google Shape;1013;g2c5ff3be0c0_1_331"/>
          <p:cNvSpPr/>
          <p:nvPr/>
        </p:nvSpPr>
        <p:spPr>
          <a:xfrm>
            <a:off x="1009600" y="11740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014" name="Google Shape;1014;g2c5ff3be0c0_1_331"/>
          <p:cNvSpPr/>
          <p:nvPr/>
        </p:nvSpPr>
        <p:spPr>
          <a:xfrm>
            <a:off x="1046663" y="12113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5" name="Google Shape;1015;g2c5ff3be0c0_1_331"/>
          <p:cNvSpPr txBox="1"/>
          <p:nvPr/>
        </p:nvSpPr>
        <p:spPr>
          <a:xfrm>
            <a:off x="1034050" y="1310075"/>
            <a:ext cx="735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Century Gothic"/>
                <a:ea typeface="Century Gothic"/>
                <a:cs typeface="Century Gothic"/>
                <a:sym typeface="Century Gothic"/>
              </a:rPr>
              <a:t>2.4.2</a:t>
            </a:r>
            <a:endParaRPr sz="1300"/>
          </a:p>
        </p:txBody>
      </p:sp>
      <p:sp>
        <p:nvSpPr>
          <p:cNvPr id="1016" name="Google Shape;1016;g2c5ff3be0c0_1_331"/>
          <p:cNvSpPr txBox="1"/>
          <p:nvPr/>
        </p:nvSpPr>
        <p:spPr>
          <a:xfrm>
            <a:off x="1440075" y="2014625"/>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1017" name="Google Shape;1017;g2c5ff3be0c0_1_331"/>
          <p:cNvSpPr txBox="1"/>
          <p:nvPr/>
        </p:nvSpPr>
        <p:spPr>
          <a:xfrm>
            <a:off x="2049675" y="20405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a, Xây dựng ứng dụng web di động</a:t>
            </a:r>
            <a:endParaRPr sz="3200">
              <a:solidFill>
                <a:schemeClr val="lt1"/>
              </a:solidFill>
              <a:latin typeface="Century Gothic"/>
              <a:ea typeface="Century Gothic"/>
              <a:cs typeface="Century Gothic"/>
              <a:sym typeface="Century Gothic"/>
            </a:endParaRPr>
          </a:p>
        </p:txBody>
      </p:sp>
      <p:sp>
        <p:nvSpPr>
          <p:cNvPr id="1018" name="Google Shape;1018;g2c5ff3be0c0_1_331"/>
          <p:cNvSpPr txBox="1"/>
          <p:nvPr/>
        </p:nvSpPr>
        <p:spPr>
          <a:xfrm>
            <a:off x="1875300" y="2841200"/>
            <a:ext cx="7831800" cy="3540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431800" lvl="0" marL="457200" rtl="0" algn="l">
              <a:lnSpc>
                <a:spcPct val="15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 HTTP servers và clients là các thành phần cơ bản của World Wide Web.</a:t>
            </a:r>
            <a:endParaRPr sz="3200">
              <a:solidFill>
                <a:srgbClr val="ECECEC"/>
              </a:solidFill>
              <a:latin typeface="Times New Roman"/>
              <a:ea typeface="Times New Roman"/>
              <a:cs typeface="Times New Roman"/>
              <a:sym typeface="Times New Roman"/>
            </a:endParaRPr>
          </a:p>
          <a:p>
            <a:pPr indent="-431800" lvl="0" marL="457200" rtl="0" algn="l">
              <a:lnSpc>
                <a:spcPct val="15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Trình duyệt web là HTTP clients phổ biến nhất, gửi yêu cầu HTTP đến máy chủ và nhận phản hồi HTTP.</a:t>
            </a:r>
            <a:r>
              <a:rPr lang="en-US" sz="3200">
                <a:solidFill>
                  <a:srgbClr val="ECECEC"/>
                </a:solidFill>
                <a:latin typeface="Times New Roman"/>
                <a:ea typeface="Times New Roman"/>
                <a:cs typeface="Times New Roman"/>
                <a:sym typeface="Times New Roman"/>
              </a:rPr>
              <a:t>  </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2c5ff3be0c0_1_369"/>
          <p:cNvSpPr txBox="1"/>
          <p:nvPr/>
        </p:nvSpPr>
        <p:spPr>
          <a:xfrm>
            <a:off x="1287675" y="1176425"/>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1024" name="Google Shape;1024;g2c5ff3be0c0_1_369"/>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Ứng dụng thực tế của HTTP Programming</a:t>
            </a:r>
            <a:endParaRPr b="1">
              <a:latin typeface="Times New Roman"/>
              <a:ea typeface="Times New Roman"/>
              <a:cs typeface="Times New Roman"/>
              <a:sym typeface="Times New Roman"/>
            </a:endParaRPr>
          </a:p>
        </p:txBody>
      </p:sp>
      <p:sp>
        <p:nvSpPr>
          <p:cNvPr id="1025" name="Google Shape;1025;g2c5ff3be0c0_1_369"/>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26" name="Google Shape;1026;g2c5ff3be0c0_1_369"/>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7" name="Google Shape;1027;g2c5ff3be0c0_1_369"/>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2.4</a:t>
            </a:r>
            <a:endParaRPr sz="4800">
              <a:solidFill>
                <a:schemeClr val="lt1"/>
              </a:solidFill>
              <a:latin typeface="Century Gothic"/>
              <a:ea typeface="Century Gothic"/>
              <a:cs typeface="Century Gothic"/>
              <a:sym typeface="Century Gothic"/>
            </a:endParaRPr>
          </a:p>
        </p:txBody>
      </p:sp>
      <p:sp>
        <p:nvSpPr>
          <p:cNvPr id="1028" name="Google Shape;1028;g2c5ff3be0c0_1_369"/>
          <p:cNvSpPr txBox="1"/>
          <p:nvPr/>
        </p:nvSpPr>
        <p:spPr>
          <a:xfrm>
            <a:off x="1897275" y="12023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Nghiên cứu trường hợp</a:t>
            </a:r>
            <a:endParaRPr sz="3200">
              <a:solidFill>
                <a:schemeClr val="lt1"/>
              </a:solidFill>
              <a:latin typeface="Century Gothic"/>
              <a:ea typeface="Century Gothic"/>
              <a:cs typeface="Century Gothic"/>
              <a:sym typeface="Century Gothic"/>
            </a:endParaRPr>
          </a:p>
        </p:txBody>
      </p:sp>
      <p:sp>
        <p:nvSpPr>
          <p:cNvPr id="1029" name="Google Shape;1029;g2c5ff3be0c0_1_369"/>
          <p:cNvSpPr/>
          <p:nvPr/>
        </p:nvSpPr>
        <p:spPr>
          <a:xfrm>
            <a:off x="1009600" y="11740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1030" name="Google Shape;1030;g2c5ff3be0c0_1_369"/>
          <p:cNvSpPr/>
          <p:nvPr/>
        </p:nvSpPr>
        <p:spPr>
          <a:xfrm>
            <a:off x="1046663" y="12113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1" name="Google Shape;1031;g2c5ff3be0c0_1_369"/>
          <p:cNvSpPr txBox="1"/>
          <p:nvPr/>
        </p:nvSpPr>
        <p:spPr>
          <a:xfrm>
            <a:off x="1034050" y="1310075"/>
            <a:ext cx="7359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lt1"/>
                </a:solidFill>
                <a:latin typeface="Century Gothic"/>
                <a:ea typeface="Century Gothic"/>
                <a:cs typeface="Century Gothic"/>
                <a:sym typeface="Century Gothic"/>
              </a:rPr>
              <a:t>2.4.2</a:t>
            </a:r>
            <a:endParaRPr sz="1300"/>
          </a:p>
        </p:txBody>
      </p:sp>
      <p:sp>
        <p:nvSpPr>
          <p:cNvPr id="1032" name="Google Shape;1032;g2c5ff3be0c0_1_369"/>
          <p:cNvSpPr txBox="1"/>
          <p:nvPr/>
        </p:nvSpPr>
        <p:spPr>
          <a:xfrm>
            <a:off x="1440075" y="1938425"/>
            <a:ext cx="10197000" cy="5850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1033" name="Google Shape;1033;g2c5ff3be0c0_1_369"/>
          <p:cNvSpPr txBox="1"/>
          <p:nvPr/>
        </p:nvSpPr>
        <p:spPr>
          <a:xfrm>
            <a:off x="2049675" y="1964375"/>
            <a:ext cx="8604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b</a:t>
            </a:r>
            <a:r>
              <a:rPr lang="en-US" sz="3200">
                <a:solidFill>
                  <a:schemeClr val="lt1"/>
                </a:solidFill>
                <a:latin typeface="Times New Roman"/>
                <a:ea typeface="Times New Roman"/>
                <a:cs typeface="Times New Roman"/>
                <a:sym typeface="Times New Roman"/>
              </a:rPr>
              <a:t>, Tích hợp dịch vụ HTTP Programming</a:t>
            </a:r>
            <a:endParaRPr sz="3200">
              <a:solidFill>
                <a:schemeClr val="lt1"/>
              </a:solidFill>
              <a:latin typeface="Century Gothic"/>
              <a:ea typeface="Century Gothic"/>
              <a:cs typeface="Century Gothic"/>
              <a:sym typeface="Century Gothic"/>
            </a:endParaRPr>
          </a:p>
        </p:txBody>
      </p:sp>
      <p:sp>
        <p:nvSpPr>
          <p:cNvPr id="1034" name="Google Shape;1034;g2c5ff3be0c0_1_369"/>
          <p:cNvSpPr txBox="1"/>
          <p:nvPr/>
        </p:nvSpPr>
        <p:spPr>
          <a:xfrm>
            <a:off x="656100" y="2688800"/>
            <a:ext cx="10841700" cy="4131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431800" lvl="0" marL="457200" rtl="0" algn="l">
              <a:lnSpc>
                <a:spcPct val="12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 </a:t>
            </a:r>
            <a:r>
              <a:rPr lang="en-US" sz="3200">
                <a:solidFill>
                  <a:srgbClr val="ECECEC"/>
                </a:solidFill>
                <a:latin typeface="Times New Roman"/>
                <a:ea typeface="Times New Roman"/>
                <a:cs typeface="Times New Roman"/>
                <a:sym typeface="Times New Roman"/>
              </a:rPr>
              <a:t>API giúp tương tác và giao tiếp giữa các thành phần ứng dụng.</a:t>
            </a:r>
            <a:endParaRPr sz="3200">
              <a:solidFill>
                <a:srgbClr val="ECECEC"/>
              </a:solidFill>
              <a:latin typeface="Times New Roman"/>
              <a:ea typeface="Times New Roman"/>
              <a:cs typeface="Times New Roman"/>
              <a:sym typeface="Times New Roman"/>
            </a:endParaRPr>
          </a:p>
          <a:p>
            <a:pPr indent="-431800" lvl="0" marL="457200" rtl="0" algn="l">
              <a:lnSpc>
                <a:spcPct val="12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Mô hình phân tán được xây dựng dễ dàng thông qua sử dụng API.</a:t>
            </a:r>
            <a:endParaRPr sz="3200">
              <a:solidFill>
                <a:srgbClr val="ECECEC"/>
              </a:solidFill>
              <a:latin typeface="Times New Roman"/>
              <a:ea typeface="Times New Roman"/>
              <a:cs typeface="Times New Roman"/>
              <a:sym typeface="Times New Roman"/>
            </a:endParaRPr>
          </a:p>
          <a:p>
            <a:pPr indent="-431800" lvl="0" marL="457200" rtl="0" algn="l">
              <a:lnSpc>
                <a:spcPct val="12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OAuth và token-based authentication cung cấp một cách tiếp cận an toàn và linh hoạt cho việc xác thực và phân quyền người dùng.</a:t>
            </a:r>
            <a:r>
              <a:rPr lang="en-US" sz="3200">
                <a:solidFill>
                  <a:srgbClr val="ECECEC"/>
                </a:solidFill>
                <a:latin typeface="Times New Roman"/>
                <a:ea typeface="Times New Roman"/>
                <a:cs typeface="Times New Roman"/>
                <a:sym typeface="Times New Roman"/>
              </a:rPr>
              <a:t>  </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
          <p:cNvSpPr txBox="1"/>
          <p:nvPr>
            <p:ph type="title"/>
          </p:nvPr>
        </p:nvSpPr>
        <p:spPr>
          <a:xfrm>
            <a:off x="1259025" y="-169775"/>
            <a:ext cx="4017900" cy="13257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THỰC NGHIỆM</a:t>
            </a:r>
            <a:endParaRPr b="1">
              <a:latin typeface="Times New Roman"/>
              <a:ea typeface="Times New Roman"/>
              <a:cs typeface="Times New Roman"/>
              <a:sym typeface="Times New Roman"/>
            </a:endParaRPr>
          </a:p>
        </p:txBody>
      </p:sp>
      <p:sp>
        <p:nvSpPr>
          <p:cNvPr id="1040" name="Google Shape;1040;p14"/>
          <p:cNvSpPr txBox="1"/>
          <p:nvPr/>
        </p:nvSpPr>
        <p:spPr>
          <a:xfrm>
            <a:off x="802717" y="1422364"/>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41" name="Google Shape;1041;p14"/>
          <p:cNvSpPr/>
          <p:nvPr/>
        </p:nvSpPr>
        <p:spPr>
          <a:xfrm>
            <a:off x="782229" y="1486997"/>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42" name="Google Shape;1042;p14"/>
          <p:cNvSpPr/>
          <p:nvPr/>
        </p:nvSpPr>
        <p:spPr>
          <a:xfrm>
            <a:off x="827949" y="1534677"/>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3.1</a:t>
            </a:r>
            <a:endParaRPr sz="1800">
              <a:solidFill>
                <a:schemeClr val="lt1"/>
              </a:solidFill>
              <a:latin typeface="Century Gothic"/>
              <a:ea typeface="Century Gothic"/>
              <a:cs typeface="Century Gothic"/>
              <a:sym typeface="Century Gothic"/>
            </a:endParaRPr>
          </a:p>
        </p:txBody>
      </p:sp>
      <p:sp>
        <p:nvSpPr>
          <p:cNvPr id="1043" name="Google Shape;1043;p14"/>
          <p:cNvSpPr txBox="1"/>
          <p:nvPr/>
        </p:nvSpPr>
        <p:spPr>
          <a:xfrm>
            <a:off x="802717" y="2554549"/>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44" name="Google Shape;1044;p14"/>
          <p:cNvSpPr/>
          <p:nvPr/>
        </p:nvSpPr>
        <p:spPr>
          <a:xfrm>
            <a:off x="756101" y="2571575"/>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45" name="Google Shape;1045;p14"/>
          <p:cNvSpPr/>
          <p:nvPr/>
        </p:nvSpPr>
        <p:spPr>
          <a:xfrm>
            <a:off x="802730" y="2619209"/>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3.2</a:t>
            </a:r>
            <a:endParaRPr sz="1800">
              <a:solidFill>
                <a:schemeClr val="lt1"/>
              </a:solidFill>
              <a:latin typeface="Century Gothic"/>
              <a:ea typeface="Century Gothic"/>
              <a:cs typeface="Century Gothic"/>
              <a:sym typeface="Century Gothic"/>
            </a:endParaRPr>
          </a:p>
        </p:txBody>
      </p:sp>
      <p:sp>
        <p:nvSpPr>
          <p:cNvPr id="1046" name="Google Shape;1046;p14"/>
          <p:cNvSpPr txBox="1"/>
          <p:nvPr/>
        </p:nvSpPr>
        <p:spPr>
          <a:xfrm>
            <a:off x="827297" y="3703760"/>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47" name="Google Shape;1047;p14"/>
          <p:cNvSpPr/>
          <p:nvPr/>
        </p:nvSpPr>
        <p:spPr>
          <a:xfrm>
            <a:off x="780681" y="3720786"/>
            <a:ext cx="822900" cy="8229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48" name="Google Shape;1048;p14"/>
          <p:cNvSpPr/>
          <p:nvPr/>
        </p:nvSpPr>
        <p:spPr>
          <a:xfrm>
            <a:off x="827972" y="3766520"/>
            <a:ext cx="731400" cy="7314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3.3</a:t>
            </a:r>
            <a:endParaRPr sz="1800">
              <a:solidFill>
                <a:schemeClr val="lt1"/>
              </a:solidFill>
              <a:latin typeface="Century Gothic"/>
              <a:ea typeface="Century Gothic"/>
              <a:cs typeface="Century Gothic"/>
              <a:sym typeface="Century Gothic"/>
            </a:endParaRPr>
          </a:p>
        </p:txBody>
      </p:sp>
      <p:sp>
        <p:nvSpPr>
          <p:cNvPr id="1049" name="Google Shape;1049;p14"/>
          <p:cNvSpPr txBox="1"/>
          <p:nvPr/>
        </p:nvSpPr>
        <p:spPr>
          <a:xfrm>
            <a:off x="2105125" y="1614491"/>
            <a:ext cx="4831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Times New Roman"/>
              <a:ea typeface="Times New Roman"/>
              <a:cs typeface="Times New Roman"/>
              <a:sym typeface="Times New Roman"/>
            </a:endParaRPr>
          </a:p>
        </p:txBody>
      </p:sp>
      <p:sp>
        <p:nvSpPr>
          <p:cNvPr id="1050" name="Google Shape;1050;p14"/>
          <p:cNvSpPr txBox="1"/>
          <p:nvPr/>
        </p:nvSpPr>
        <p:spPr>
          <a:xfrm>
            <a:off x="1980950" y="2675242"/>
            <a:ext cx="48312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Times New Roman"/>
                <a:ea typeface="Times New Roman"/>
                <a:cs typeface="Times New Roman"/>
                <a:sym typeface="Times New Roman"/>
              </a:rPr>
              <a:t>Kịch bản</a:t>
            </a:r>
            <a:endParaRPr b="1" sz="3000">
              <a:solidFill>
                <a:schemeClr val="lt1"/>
              </a:solidFill>
              <a:latin typeface="Times New Roman"/>
              <a:ea typeface="Times New Roman"/>
              <a:cs typeface="Times New Roman"/>
              <a:sym typeface="Times New Roman"/>
            </a:endParaRPr>
          </a:p>
        </p:txBody>
      </p:sp>
      <p:sp>
        <p:nvSpPr>
          <p:cNvPr id="1051" name="Google Shape;1051;p14"/>
          <p:cNvSpPr txBox="1"/>
          <p:nvPr/>
        </p:nvSpPr>
        <p:spPr>
          <a:xfrm>
            <a:off x="2217420" y="4073092"/>
            <a:ext cx="4831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Times New Roman"/>
              <a:ea typeface="Times New Roman"/>
              <a:cs typeface="Times New Roman"/>
              <a:sym typeface="Times New Roman"/>
            </a:endParaRPr>
          </a:p>
        </p:txBody>
      </p:sp>
      <p:sp>
        <p:nvSpPr>
          <p:cNvPr id="1052" name="Google Shape;1052;p14"/>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53" name="Google Shape;1053;p14"/>
          <p:cNvSpPr txBox="1"/>
          <p:nvPr/>
        </p:nvSpPr>
        <p:spPr>
          <a:xfrm>
            <a:off x="221891" y="63896"/>
            <a:ext cx="53421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1054" name="Google Shape;1054;p14"/>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55" name="Google Shape;1055;p14"/>
          <p:cNvSpPr/>
          <p:nvPr/>
        </p:nvSpPr>
        <p:spPr>
          <a:xfrm>
            <a:off x="-2559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56" name="Google Shape;1056;p14"/>
          <p:cNvSpPr/>
          <p:nvPr/>
        </p:nvSpPr>
        <p:spPr>
          <a:xfrm>
            <a:off x="-210274" y="-124381"/>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57" name="Google Shape;1057;p14"/>
          <p:cNvSpPr txBox="1"/>
          <p:nvPr/>
        </p:nvSpPr>
        <p:spPr>
          <a:xfrm>
            <a:off x="226364" y="109614"/>
            <a:ext cx="52973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3</a:t>
            </a:r>
            <a:endParaRPr/>
          </a:p>
        </p:txBody>
      </p:sp>
      <p:sp>
        <p:nvSpPr>
          <p:cNvPr id="1058" name="Google Shape;1058;p14"/>
          <p:cNvSpPr txBox="1"/>
          <p:nvPr/>
        </p:nvSpPr>
        <p:spPr>
          <a:xfrm>
            <a:off x="1287675" y="1354775"/>
            <a:ext cx="9907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200">
              <a:solidFill>
                <a:schemeClr val="lt1"/>
              </a:solidFill>
              <a:latin typeface="Century Gothic"/>
              <a:ea typeface="Century Gothic"/>
              <a:cs typeface="Century Gothic"/>
              <a:sym typeface="Century Gothic"/>
            </a:endParaRPr>
          </a:p>
        </p:txBody>
      </p:sp>
      <p:sp>
        <p:nvSpPr>
          <p:cNvPr id="1059" name="Google Shape;1059;p14"/>
          <p:cNvSpPr txBox="1"/>
          <p:nvPr/>
        </p:nvSpPr>
        <p:spPr>
          <a:xfrm>
            <a:off x="1856900" y="1642599"/>
            <a:ext cx="50793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Times New Roman"/>
                <a:ea typeface="Times New Roman"/>
                <a:cs typeface="Times New Roman"/>
                <a:sym typeface="Times New Roman"/>
              </a:rPr>
              <a:t> Mô hình thực nghiệm</a:t>
            </a:r>
            <a:endParaRPr sz="3400">
              <a:solidFill>
                <a:schemeClr val="lt1"/>
              </a:solidFill>
              <a:latin typeface="Century Gothic"/>
              <a:ea typeface="Century Gothic"/>
              <a:cs typeface="Century Gothic"/>
              <a:sym typeface="Century Gothic"/>
            </a:endParaRPr>
          </a:p>
        </p:txBody>
      </p:sp>
      <p:sp>
        <p:nvSpPr>
          <p:cNvPr id="1060" name="Google Shape;1060;p14"/>
          <p:cNvSpPr txBox="1"/>
          <p:nvPr/>
        </p:nvSpPr>
        <p:spPr>
          <a:xfrm>
            <a:off x="1980950" y="3707892"/>
            <a:ext cx="48312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Times New Roman"/>
                <a:ea typeface="Times New Roman"/>
                <a:cs typeface="Times New Roman"/>
                <a:sym typeface="Times New Roman"/>
              </a:rPr>
              <a:t>Thực hiện</a:t>
            </a:r>
            <a:endParaRPr b="1" sz="3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0"/>
                                        </p:tgtEl>
                                        <p:attrNameLst>
                                          <p:attrName>style.visibility</p:attrName>
                                        </p:attrNameLst>
                                      </p:cBhvr>
                                      <p:to>
                                        <p:strVal val="visible"/>
                                      </p:to>
                                    </p:set>
                                    <p:anim calcmode="lin" valueType="num">
                                      <p:cBhvr additive="base">
                                        <p:cTn dur="500"/>
                                        <p:tgtEl>
                                          <p:spTgt spid="10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1"/>
                                        </p:tgtEl>
                                        <p:attrNameLst>
                                          <p:attrName>style.visibility</p:attrName>
                                        </p:attrNameLst>
                                      </p:cBhvr>
                                      <p:to>
                                        <p:strVal val="visible"/>
                                      </p:to>
                                    </p:set>
                                    <p:anim calcmode="lin" valueType="num">
                                      <p:cBhvr additive="base">
                                        <p:cTn dur="500"/>
                                        <p:tgtEl>
                                          <p:spTgt spid="10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2"/>
                                        </p:tgtEl>
                                        <p:attrNameLst>
                                          <p:attrName>style.visibility</p:attrName>
                                        </p:attrNameLst>
                                      </p:cBhvr>
                                      <p:to>
                                        <p:strVal val="visible"/>
                                      </p:to>
                                    </p:set>
                                    <p:anim calcmode="lin" valueType="num">
                                      <p:cBhvr additive="base">
                                        <p:cTn dur="500"/>
                                        <p:tgtEl>
                                          <p:spTgt spid="10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9"/>
                                        </p:tgtEl>
                                        <p:attrNameLst>
                                          <p:attrName>style.visibility</p:attrName>
                                        </p:attrNameLst>
                                      </p:cBhvr>
                                      <p:to>
                                        <p:strVal val="visible"/>
                                      </p:to>
                                    </p:set>
                                    <p:anim calcmode="lin" valueType="num">
                                      <p:cBhvr additive="base">
                                        <p:cTn dur="500"/>
                                        <p:tgtEl>
                                          <p:spTgt spid="10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3"/>
                                        </p:tgtEl>
                                        <p:attrNameLst>
                                          <p:attrName>style.visibility</p:attrName>
                                        </p:attrNameLst>
                                      </p:cBhvr>
                                      <p:to>
                                        <p:strVal val="visible"/>
                                      </p:to>
                                    </p:set>
                                    <p:anim calcmode="lin" valueType="num">
                                      <p:cBhvr additive="base">
                                        <p:cTn dur="500"/>
                                        <p:tgtEl>
                                          <p:spTgt spid="10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4"/>
                                        </p:tgtEl>
                                        <p:attrNameLst>
                                          <p:attrName>style.visibility</p:attrName>
                                        </p:attrNameLst>
                                      </p:cBhvr>
                                      <p:to>
                                        <p:strVal val="visible"/>
                                      </p:to>
                                    </p:set>
                                    <p:anim calcmode="lin" valueType="num">
                                      <p:cBhvr additive="base">
                                        <p:cTn dur="500"/>
                                        <p:tgtEl>
                                          <p:spTgt spid="10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500"/>
                                        <p:tgtEl>
                                          <p:spTgt spid="10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500"/>
                                        <p:tgtEl>
                                          <p:spTgt spid="10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6"/>
                                        </p:tgtEl>
                                        <p:attrNameLst>
                                          <p:attrName>style.visibility</p:attrName>
                                        </p:attrNameLst>
                                      </p:cBhvr>
                                      <p:to>
                                        <p:strVal val="visible"/>
                                      </p:to>
                                    </p:set>
                                    <p:anim calcmode="lin" valueType="num">
                                      <p:cBhvr additive="base">
                                        <p:cTn dur="500"/>
                                        <p:tgtEl>
                                          <p:spTgt spid="10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500"/>
                                        <p:tgtEl>
                                          <p:spTgt spid="10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500"/>
                                        <p:tgtEl>
                                          <p:spTgt spid="10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500"/>
                                        <p:tgtEl>
                                          <p:spTgt spid="10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27"/>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66" name="Google Shape;1066;p27"/>
          <p:cNvSpPr txBox="1"/>
          <p:nvPr/>
        </p:nvSpPr>
        <p:spPr>
          <a:xfrm>
            <a:off x="221891" y="63896"/>
            <a:ext cx="53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1067" name="Google Shape;1067;p27"/>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68" name="Google Shape;1068;p27"/>
          <p:cNvSpPr txBox="1"/>
          <p:nvPr/>
        </p:nvSpPr>
        <p:spPr>
          <a:xfrm>
            <a:off x="1625775" y="2478444"/>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69" name="Google Shape;1069;p27"/>
          <p:cNvSpPr txBox="1"/>
          <p:nvPr/>
        </p:nvSpPr>
        <p:spPr>
          <a:xfrm>
            <a:off x="2228915" y="2992087"/>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70" name="Google Shape;1070;p27"/>
          <p:cNvSpPr txBox="1"/>
          <p:nvPr/>
        </p:nvSpPr>
        <p:spPr>
          <a:xfrm>
            <a:off x="2237860" y="4150791"/>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71" name="Google Shape;1071;p27"/>
          <p:cNvSpPr txBox="1"/>
          <p:nvPr/>
        </p:nvSpPr>
        <p:spPr>
          <a:xfrm>
            <a:off x="2325358" y="4463412"/>
            <a:ext cx="714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072" name="Google Shape;1072;p27"/>
          <p:cNvSpPr txBox="1"/>
          <p:nvPr/>
        </p:nvSpPr>
        <p:spPr>
          <a:xfrm>
            <a:off x="1690525" y="5190934"/>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73" name="Google Shape;1073;p27"/>
          <p:cNvSpPr txBox="1"/>
          <p:nvPr/>
        </p:nvSpPr>
        <p:spPr>
          <a:xfrm>
            <a:off x="801002" y="5860640"/>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pic>
        <p:nvPicPr>
          <p:cNvPr id="1074" name="Google Shape;1074;p27"/>
          <p:cNvPicPr preferRelativeResize="0"/>
          <p:nvPr/>
        </p:nvPicPr>
        <p:blipFill>
          <a:blip r:embed="rId3">
            <a:alphaModFix/>
          </a:blip>
          <a:stretch>
            <a:fillRect/>
          </a:stretch>
        </p:blipFill>
        <p:spPr>
          <a:xfrm>
            <a:off x="1855874" y="1082039"/>
            <a:ext cx="8776851" cy="3023500"/>
          </a:xfrm>
          <a:prstGeom prst="rect">
            <a:avLst/>
          </a:prstGeom>
          <a:noFill/>
          <a:ln>
            <a:noFill/>
          </a:ln>
        </p:spPr>
      </p:pic>
      <p:sp>
        <p:nvSpPr>
          <p:cNvPr id="1075" name="Google Shape;1075;p27"/>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Mô hình thực nghiệm</a:t>
            </a:r>
            <a:endParaRPr b="1">
              <a:latin typeface="Times New Roman"/>
              <a:ea typeface="Times New Roman"/>
              <a:cs typeface="Times New Roman"/>
              <a:sym typeface="Times New Roman"/>
            </a:endParaRPr>
          </a:p>
        </p:txBody>
      </p:sp>
      <p:sp>
        <p:nvSpPr>
          <p:cNvPr id="1076" name="Google Shape;1076;p27"/>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77" name="Google Shape;1077;p27"/>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78" name="Google Shape;1078;p27"/>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3.1</a:t>
            </a:r>
            <a:endParaRPr sz="4800">
              <a:solidFill>
                <a:schemeClr val="lt1"/>
              </a:solidFill>
              <a:latin typeface="Century Gothic"/>
              <a:ea typeface="Century Gothic"/>
              <a:cs typeface="Century Gothic"/>
              <a:sym typeface="Century Gothic"/>
            </a:endParaRPr>
          </a:p>
        </p:txBody>
      </p:sp>
      <p:sp>
        <p:nvSpPr>
          <p:cNvPr id="1079" name="Google Shape;1079;p27"/>
          <p:cNvSpPr txBox="1"/>
          <p:nvPr/>
        </p:nvSpPr>
        <p:spPr>
          <a:xfrm>
            <a:off x="801000" y="4355738"/>
            <a:ext cx="9711300" cy="18162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431800" lvl="0" marL="457200" rtl="0" algn="l">
              <a:lnSpc>
                <a:spcPct val="15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Server(Django): Xây dựng API trong Django </a:t>
            </a:r>
            <a:endParaRPr sz="3200">
              <a:solidFill>
                <a:srgbClr val="ECECEC"/>
              </a:solidFill>
              <a:latin typeface="Times New Roman"/>
              <a:ea typeface="Times New Roman"/>
              <a:cs typeface="Times New Roman"/>
              <a:sym typeface="Times New Roman"/>
            </a:endParaRPr>
          </a:p>
          <a:p>
            <a:pPr indent="-431800" lvl="0" marL="457200" rtl="0" algn="l">
              <a:lnSpc>
                <a:spcPct val="1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Client(Postman): Gửi các yêu cầu HTTP và kiểm tra phản hồi </a:t>
            </a:r>
            <a:endParaRPr sz="3200">
              <a:solidFill>
                <a:srgbClr val="ECECEC"/>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8"/>
                                        </p:tgtEl>
                                        <p:attrNameLst>
                                          <p:attrName>style.visibility</p:attrName>
                                        </p:attrNameLst>
                                      </p:cBhvr>
                                      <p:to>
                                        <p:strVal val="visible"/>
                                      </p:to>
                                    </p:set>
                                    <p:anim calcmode="lin" valueType="num">
                                      <p:cBhvr additive="base">
                                        <p:cTn dur="500"/>
                                        <p:tgtEl>
                                          <p:spTgt spid="10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9"/>
                                        </p:tgtEl>
                                        <p:attrNameLst>
                                          <p:attrName>style.visibility</p:attrName>
                                        </p:attrNameLst>
                                      </p:cBhvr>
                                      <p:to>
                                        <p:strVal val="visible"/>
                                      </p:to>
                                    </p:set>
                                    <p:anim calcmode="lin" valueType="num">
                                      <p:cBhvr additive="base">
                                        <p:cTn dur="500"/>
                                        <p:tgtEl>
                                          <p:spTgt spid="10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0"/>
                                        </p:tgtEl>
                                        <p:attrNameLst>
                                          <p:attrName>style.visibility</p:attrName>
                                        </p:attrNameLst>
                                      </p:cBhvr>
                                      <p:to>
                                        <p:strVal val="visible"/>
                                      </p:to>
                                    </p:set>
                                    <p:anim calcmode="lin" valueType="num">
                                      <p:cBhvr additive="base">
                                        <p:cTn dur="500"/>
                                        <p:tgtEl>
                                          <p:spTgt spid="10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500"/>
                                        <p:tgtEl>
                                          <p:spTgt spid="10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500"/>
                                        <p:tgtEl>
                                          <p:spTgt spid="10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3"/>
                                        </p:tgtEl>
                                        <p:attrNameLst>
                                          <p:attrName>style.visibility</p:attrName>
                                        </p:attrNameLst>
                                      </p:cBhvr>
                                      <p:to>
                                        <p:strVal val="visible"/>
                                      </p:to>
                                    </p:set>
                                    <p:anim calcmode="lin" valueType="num">
                                      <p:cBhvr additive="base">
                                        <p:cTn dur="500"/>
                                        <p:tgtEl>
                                          <p:spTgt spid="10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2c5ff3be0c0_4_21"/>
          <p:cNvSpPr txBox="1"/>
          <p:nvPr/>
        </p:nvSpPr>
        <p:spPr>
          <a:xfrm>
            <a:off x="1287675" y="3386225"/>
            <a:ext cx="10197000" cy="585000"/>
          </a:xfrm>
          <a:prstGeom prst="rect">
            <a:avLst/>
          </a:prstGeom>
          <a:noFill/>
          <a:ln>
            <a:noFill/>
          </a:ln>
        </p:spPr>
        <p:txBody>
          <a:bodyPr anchorCtr="0" anchor="t" bIns="45700" lIns="91425" spcFirstLastPara="1" rIns="91425" wrap="square" tIns="45700">
            <a:spAutoFit/>
          </a:bodyPr>
          <a:lstStyle/>
          <a:p>
            <a:pPr indent="0" lvl="0" marL="457200" rtl="0" algn="l">
              <a:lnSpc>
                <a:spcPct val="200000"/>
              </a:lnSpc>
              <a:spcBef>
                <a:spcPts val="0"/>
              </a:spcBef>
              <a:spcAft>
                <a:spcPts val="0"/>
              </a:spcAft>
              <a:buNone/>
            </a:pPr>
            <a:r>
              <a:t/>
            </a:r>
            <a:endParaRPr b="1" sz="3200">
              <a:solidFill>
                <a:schemeClr val="lt1"/>
              </a:solidFill>
              <a:latin typeface="Times New Roman"/>
              <a:ea typeface="Times New Roman"/>
              <a:cs typeface="Times New Roman"/>
              <a:sym typeface="Times New Roman"/>
            </a:endParaRPr>
          </a:p>
        </p:txBody>
      </p:sp>
      <p:sp>
        <p:nvSpPr>
          <p:cNvPr id="1085" name="Google Shape;1085;g2c5ff3be0c0_4_21"/>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20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Kịch bản</a:t>
            </a:r>
            <a:endParaRPr b="1">
              <a:latin typeface="Times New Roman"/>
              <a:ea typeface="Times New Roman"/>
              <a:cs typeface="Times New Roman"/>
              <a:sym typeface="Times New Roman"/>
            </a:endParaRPr>
          </a:p>
        </p:txBody>
      </p:sp>
      <p:sp>
        <p:nvSpPr>
          <p:cNvPr id="1086" name="Google Shape;1086;g2c5ff3be0c0_4_21"/>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087" name="Google Shape;1087;g2c5ff3be0c0_4_21"/>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88" name="Google Shape;1088;g2c5ff3be0c0_4_21"/>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4800">
                <a:solidFill>
                  <a:schemeClr val="lt1"/>
                </a:solidFill>
                <a:latin typeface="Century Gothic"/>
                <a:ea typeface="Century Gothic"/>
                <a:cs typeface="Century Gothic"/>
                <a:sym typeface="Century Gothic"/>
              </a:rPr>
              <a:t>3.2</a:t>
            </a:r>
            <a:endParaRPr sz="4800">
              <a:solidFill>
                <a:schemeClr val="lt1"/>
              </a:solidFill>
              <a:latin typeface="Century Gothic"/>
              <a:ea typeface="Century Gothic"/>
              <a:cs typeface="Century Gothic"/>
              <a:sym typeface="Century Gothic"/>
            </a:endParaRPr>
          </a:p>
        </p:txBody>
      </p:sp>
      <p:sp>
        <p:nvSpPr>
          <p:cNvPr id="1089" name="Google Shape;1089;g2c5ff3be0c0_4_21"/>
          <p:cNvSpPr txBox="1"/>
          <p:nvPr/>
        </p:nvSpPr>
        <p:spPr>
          <a:xfrm>
            <a:off x="569750" y="1327570"/>
            <a:ext cx="9963900" cy="6003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3300">
                <a:solidFill>
                  <a:schemeClr val="lt1"/>
                </a:solidFill>
                <a:latin typeface="Times New Roman"/>
                <a:ea typeface="Times New Roman"/>
                <a:cs typeface="Times New Roman"/>
                <a:sym typeface="Times New Roman"/>
              </a:rPr>
              <a:t>Sử dụng Postman thực hiện các yêu cầu CRUD:</a:t>
            </a:r>
            <a:endParaRPr sz="3300">
              <a:solidFill>
                <a:schemeClr val="lt1"/>
              </a:solidFill>
              <a:latin typeface="Century Gothic"/>
              <a:ea typeface="Century Gothic"/>
              <a:cs typeface="Century Gothic"/>
              <a:sym typeface="Century Gothic"/>
            </a:endParaRPr>
          </a:p>
        </p:txBody>
      </p:sp>
      <p:sp>
        <p:nvSpPr>
          <p:cNvPr id="1090" name="Google Shape;1090;g2c5ff3be0c0_4_21"/>
          <p:cNvSpPr txBox="1"/>
          <p:nvPr/>
        </p:nvSpPr>
        <p:spPr>
          <a:xfrm>
            <a:off x="677275" y="2007752"/>
            <a:ext cx="10587300" cy="35403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431800" lvl="0" marL="457200" rtl="0" algn="l">
              <a:lnSpc>
                <a:spcPct val="200000"/>
              </a:lnSpc>
              <a:spcBef>
                <a:spcPts val="0"/>
              </a:spcBef>
              <a:spcAft>
                <a:spcPts val="0"/>
              </a:spcAft>
              <a:buClr>
                <a:schemeClr val="lt1"/>
              </a:buClr>
              <a:buSzPts val="3200"/>
              <a:buFont typeface="Times New Roman"/>
              <a:buChar char="⮚"/>
            </a:pPr>
            <a:r>
              <a:rPr lang="en-US" sz="3200">
                <a:solidFill>
                  <a:srgbClr val="ECECEC"/>
                </a:solidFill>
                <a:latin typeface="Times New Roman"/>
                <a:ea typeface="Times New Roman"/>
                <a:cs typeface="Times New Roman"/>
                <a:sym typeface="Times New Roman"/>
              </a:rPr>
              <a:t>POST: Tạo mới một user.</a:t>
            </a:r>
            <a:endParaRPr sz="3200">
              <a:solidFill>
                <a:srgbClr val="ECECEC"/>
              </a:solidFill>
              <a:latin typeface="Times New Roman"/>
              <a:ea typeface="Times New Roman"/>
              <a:cs typeface="Times New Roman"/>
              <a:sym typeface="Times New Roman"/>
            </a:endParaRPr>
          </a:p>
          <a:p>
            <a:pPr indent="-431800" lvl="0" marL="457200" rtl="0" algn="l">
              <a:lnSpc>
                <a:spcPct val="2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GET: Lấy thông tin user.</a:t>
            </a:r>
            <a:endParaRPr sz="3200">
              <a:solidFill>
                <a:srgbClr val="ECECEC"/>
              </a:solidFill>
              <a:latin typeface="Times New Roman"/>
              <a:ea typeface="Times New Roman"/>
              <a:cs typeface="Times New Roman"/>
              <a:sym typeface="Times New Roman"/>
            </a:endParaRPr>
          </a:p>
          <a:p>
            <a:pPr indent="-431800" lvl="0" marL="457200" rtl="0" algn="l">
              <a:lnSpc>
                <a:spcPct val="2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PUT: Cập nhật thông tin user.</a:t>
            </a:r>
            <a:endParaRPr sz="3200">
              <a:solidFill>
                <a:srgbClr val="ECECEC"/>
              </a:solidFill>
              <a:latin typeface="Times New Roman"/>
              <a:ea typeface="Times New Roman"/>
              <a:cs typeface="Times New Roman"/>
              <a:sym typeface="Times New Roman"/>
            </a:endParaRPr>
          </a:p>
          <a:p>
            <a:pPr indent="-431800" lvl="0" marL="457200" rtl="0" algn="l">
              <a:lnSpc>
                <a:spcPct val="200000"/>
              </a:lnSpc>
              <a:spcBef>
                <a:spcPts val="0"/>
              </a:spcBef>
              <a:spcAft>
                <a:spcPts val="0"/>
              </a:spcAft>
              <a:buClr>
                <a:srgbClr val="ECECEC"/>
              </a:buClr>
              <a:buSzPts val="3200"/>
              <a:buFont typeface="Times New Roman"/>
              <a:buChar char="⮚"/>
            </a:pPr>
            <a:r>
              <a:rPr lang="en-US" sz="3200">
                <a:solidFill>
                  <a:srgbClr val="ECECEC"/>
                </a:solidFill>
                <a:latin typeface="Times New Roman"/>
                <a:ea typeface="Times New Roman"/>
                <a:cs typeface="Times New Roman"/>
                <a:sym typeface="Times New Roman"/>
              </a:rPr>
              <a:t>DELETE: Xóa một user.</a:t>
            </a:r>
            <a:endParaRPr sz="3200">
              <a:solidFill>
                <a:srgbClr val="ECECEC"/>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2c5ff3be0c0_4_35"/>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96" name="Google Shape;1096;g2c5ff3be0c0_4_35"/>
          <p:cNvSpPr txBox="1"/>
          <p:nvPr/>
        </p:nvSpPr>
        <p:spPr>
          <a:xfrm>
            <a:off x="221891" y="63896"/>
            <a:ext cx="53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entury Gothic"/>
                <a:ea typeface="Century Gothic"/>
                <a:cs typeface="Century Gothic"/>
                <a:sym typeface="Century Gothic"/>
              </a:rPr>
              <a:t>2</a:t>
            </a:r>
            <a:endParaRPr/>
          </a:p>
        </p:txBody>
      </p:sp>
      <p:sp>
        <p:nvSpPr>
          <p:cNvPr id="1097" name="Google Shape;1097;g2c5ff3be0c0_4_35"/>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98" name="Google Shape;1098;g2c5ff3be0c0_4_35"/>
          <p:cNvSpPr txBox="1"/>
          <p:nvPr/>
        </p:nvSpPr>
        <p:spPr>
          <a:xfrm>
            <a:off x="1625775" y="2478444"/>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099" name="Google Shape;1099;g2c5ff3be0c0_4_35"/>
          <p:cNvSpPr txBox="1"/>
          <p:nvPr/>
        </p:nvSpPr>
        <p:spPr>
          <a:xfrm>
            <a:off x="2228915" y="2992087"/>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100" name="Google Shape;1100;g2c5ff3be0c0_4_35"/>
          <p:cNvSpPr txBox="1"/>
          <p:nvPr/>
        </p:nvSpPr>
        <p:spPr>
          <a:xfrm>
            <a:off x="2237860" y="4150791"/>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101" name="Google Shape;1101;g2c5ff3be0c0_4_35"/>
          <p:cNvSpPr txBox="1"/>
          <p:nvPr/>
        </p:nvSpPr>
        <p:spPr>
          <a:xfrm>
            <a:off x="2325358" y="4463412"/>
            <a:ext cx="714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
        <p:nvSpPr>
          <p:cNvPr id="1102" name="Google Shape;1102;g2c5ff3be0c0_4_35"/>
          <p:cNvSpPr txBox="1"/>
          <p:nvPr/>
        </p:nvSpPr>
        <p:spPr>
          <a:xfrm>
            <a:off x="1690525" y="5190934"/>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103" name="Google Shape;1103;g2c5ff3be0c0_4_35"/>
          <p:cNvSpPr txBox="1"/>
          <p:nvPr/>
        </p:nvSpPr>
        <p:spPr>
          <a:xfrm>
            <a:off x="801002" y="5860640"/>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1104" name="Google Shape;1104;g2c5ff3be0c0_4_35"/>
          <p:cNvSpPr txBox="1"/>
          <p:nvPr>
            <p:ph type="title"/>
          </p:nvPr>
        </p:nvSpPr>
        <p:spPr>
          <a:xfrm>
            <a:off x="1388650" y="100200"/>
            <a:ext cx="9711300" cy="93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Thực hiện</a:t>
            </a:r>
            <a:endParaRPr b="1">
              <a:latin typeface="Times New Roman"/>
              <a:ea typeface="Times New Roman"/>
              <a:cs typeface="Times New Roman"/>
              <a:sym typeface="Times New Roman"/>
            </a:endParaRPr>
          </a:p>
        </p:txBody>
      </p:sp>
      <p:sp>
        <p:nvSpPr>
          <p:cNvPr id="1105" name="Google Shape;1105;g2c5ff3be0c0_4_3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1106" name="Google Shape;1106;g2c5ff3be0c0_4_35"/>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107" name="Google Shape;1107;g2c5ff3be0c0_4_35"/>
          <p:cNvSpPr txBox="1"/>
          <p:nvPr/>
        </p:nvSpPr>
        <p:spPr>
          <a:xfrm>
            <a:off x="59348" y="100201"/>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3.3</a:t>
            </a:r>
            <a:endParaRPr sz="4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8"/>
                                        </p:tgtEl>
                                        <p:attrNameLst>
                                          <p:attrName>style.visibility</p:attrName>
                                        </p:attrNameLst>
                                      </p:cBhvr>
                                      <p:to>
                                        <p:strVal val="visible"/>
                                      </p:to>
                                    </p:set>
                                    <p:anim calcmode="lin" valueType="num">
                                      <p:cBhvr additive="base">
                                        <p:cTn dur="500"/>
                                        <p:tgtEl>
                                          <p:spTgt spid="10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500"/>
                                        <p:tgtEl>
                                          <p:spTgt spid="10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500"/>
                                        <p:tgtEl>
                                          <p:spTgt spid="11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500"/>
                                        <p:tgtEl>
                                          <p:spTgt spid="11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500"/>
                                        <p:tgtEl>
                                          <p:spTgt spid="11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500"/>
                                        <p:tgtEl>
                                          <p:spTgt spid="11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g26c76d75319_0_0"/>
          <p:cNvSpPr txBox="1"/>
          <p:nvPr>
            <p:ph type="title"/>
          </p:nvPr>
        </p:nvSpPr>
        <p:spPr>
          <a:xfrm>
            <a:off x="2895600" y="764373"/>
            <a:ext cx="8610600" cy="1293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t/>
            </a:r>
            <a:endParaRPr/>
          </a:p>
        </p:txBody>
      </p:sp>
      <p:sp>
        <p:nvSpPr>
          <p:cNvPr id="1113" name="Google Shape;1113;g26c76d75319_0_0"/>
          <p:cNvSpPr txBox="1"/>
          <p:nvPr>
            <p:ph idx="1" type="body"/>
          </p:nvPr>
        </p:nvSpPr>
        <p:spPr>
          <a:xfrm>
            <a:off x="685800" y="2194560"/>
            <a:ext cx="10820400" cy="4024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
          <p:cNvSpPr txBox="1"/>
          <p:nvPr/>
        </p:nvSpPr>
        <p:spPr>
          <a:xfrm>
            <a:off x="-210274" y="-187125"/>
            <a:ext cx="2420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256" name="Google Shape;256;p6"/>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257" name="Google Shape;257;p6"/>
          <p:cNvSpPr/>
          <p:nvPr/>
        </p:nvSpPr>
        <p:spPr>
          <a:xfrm>
            <a:off x="-210274" y="-124381"/>
            <a:ext cx="1280160" cy="128016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8" name="Google Shape;258;p6"/>
          <p:cNvSpPr txBox="1"/>
          <p:nvPr/>
        </p:nvSpPr>
        <p:spPr>
          <a:xfrm>
            <a:off x="-15390" y="100200"/>
            <a:ext cx="107395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1.2</a:t>
            </a:r>
            <a:endParaRPr/>
          </a:p>
        </p:txBody>
      </p:sp>
      <p:sp>
        <p:nvSpPr>
          <p:cNvPr id="259" name="Google Shape;259;p6"/>
          <p:cNvSpPr txBox="1"/>
          <p:nvPr/>
        </p:nvSpPr>
        <p:spPr>
          <a:xfrm>
            <a:off x="1516274" y="370400"/>
            <a:ext cx="8981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Lịch sử và phát triển về giao thức HTTP</a:t>
            </a:r>
            <a:endParaRPr/>
          </a:p>
        </p:txBody>
      </p:sp>
      <p:sp>
        <p:nvSpPr>
          <p:cNvPr id="260" name="Google Shape;260;p6"/>
          <p:cNvSpPr txBox="1"/>
          <p:nvPr/>
        </p:nvSpPr>
        <p:spPr>
          <a:xfrm>
            <a:off x="1495076" y="2668925"/>
            <a:ext cx="9352800" cy="3992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chemeClr val="lt1"/>
              </a:buClr>
              <a:buSzPts val="2800"/>
              <a:buFont typeface="Noto Sans Symbols"/>
              <a:buChar char="⮚"/>
            </a:pPr>
            <a:r>
              <a:rPr lang="en-US" sz="2800">
                <a:solidFill>
                  <a:schemeClr val="lt1"/>
                </a:solidFill>
                <a:latin typeface="Times New Roman"/>
                <a:ea typeface="Times New Roman"/>
                <a:cs typeface="Times New Roman"/>
                <a:sym typeface="Times New Roman"/>
              </a:rPr>
              <a:t>HTTP xuất hiện lần đầu tiên vào năm 1990 khi World Wide Web (WWW) mới bắt đầu phát triển.</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Trang web ban đầu chứa những trang văn bản và hình ảnh đơn giản.</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HTTP/0.9 chỉ hỗ trợ phương thức GET để lấy thông tin văn bản từ máy chủ.</a:t>
            </a:r>
            <a:endParaRPr sz="2800">
              <a:solidFill>
                <a:schemeClr val="lt1"/>
              </a:solidFill>
              <a:latin typeface="Times New Roman"/>
              <a:ea typeface="Times New Roman"/>
              <a:cs typeface="Times New Roman"/>
              <a:sym typeface="Times New Roman"/>
            </a:endParaRPr>
          </a:p>
          <a:p>
            <a:pPr indent="-342900" lvl="0" marL="342900" marR="0" rtl="0" algn="l">
              <a:lnSpc>
                <a:spcPct val="11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HTTP/1.0 mở rộng khả năng bằng cách hỗ trợ truyền tải đa phương tiện, mã hoá, và phương thức POST.</a:t>
            </a:r>
            <a:endParaRPr sz="2800">
              <a:solidFill>
                <a:schemeClr val="lt1"/>
              </a:solidFill>
              <a:latin typeface="Times New Roman"/>
              <a:ea typeface="Times New Roman"/>
              <a:cs typeface="Times New Roman"/>
              <a:sym typeface="Times New Roman"/>
            </a:endParaRPr>
          </a:p>
        </p:txBody>
      </p:sp>
      <p:sp>
        <p:nvSpPr>
          <p:cNvPr id="261" name="Google Shape;261;p6"/>
          <p:cNvSpPr txBox="1"/>
          <p:nvPr/>
        </p:nvSpPr>
        <p:spPr>
          <a:xfrm>
            <a:off x="1287684" y="1430967"/>
            <a:ext cx="967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Xuất hiện và phát triển của HTTP</a:t>
            </a:r>
            <a:endParaRPr sz="3200">
              <a:solidFill>
                <a:schemeClr val="lt1"/>
              </a:solidFill>
              <a:latin typeface="Century Gothic"/>
              <a:ea typeface="Century Gothic"/>
              <a:cs typeface="Century Gothic"/>
              <a:sym typeface="Century Gothic"/>
            </a:endParaRPr>
          </a:p>
        </p:txBody>
      </p:sp>
      <p:sp>
        <p:nvSpPr>
          <p:cNvPr id="262" name="Google Shape;262;p6"/>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63" name="Google Shape;263;p6"/>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4" name="Google Shape;264;p6"/>
          <p:cNvSpPr txBox="1"/>
          <p:nvPr/>
        </p:nvSpPr>
        <p:spPr>
          <a:xfrm>
            <a:off x="437075" y="1577225"/>
            <a:ext cx="7812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1.2.1</a:t>
            </a:r>
            <a:endParaRPr sz="1100"/>
          </a:p>
        </p:txBody>
      </p:sp>
      <p:sp>
        <p:nvSpPr>
          <p:cNvPr id="265" name="Google Shape;265;p6"/>
          <p:cNvSpPr txBox="1"/>
          <p:nvPr/>
        </p:nvSpPr>
        <p:spPr>
          <a:xfrm>
            <a:off x="1249907" y="2049950"/>
            <a:ext cx="20049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Ngày xưa:</a:t>
            </a:r>
            <a:endParaRPr sz="30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36"/>
          <p:cNvSpPr/>
          <p:nvPr/>
        </p:nvSpPr>
        <p:spPr>
          <a:xfrm>
            <a:off x="311999" y="2058700"/>
            <a:ext cx="11243429" cy="2743668"/>
          </a:xfrm>
          <a:prstGeom prst="rect">
            <a:avLst/>
          </a:prstGeom>
        </p:spPr>
        <p:txBody>
          <a:bodyPr>
            <a:prstTxWarp prst="textPlain"/>
          </a:bodyPr>
          <a:lstStyle/>
          <a:p>
            <a:pPr lvl="0" algn="ctr"/>
            <a:r>
              <a:rPr b="1" i="0">
                <a:ln cap="flat" cmpd="sng" w="22225">
                  <a:solidFill>
                    <a:srgbClr val="FFFFFF"/>
                  </a:solidFill>
                  <a:prstDash val="solid"/>
                  <a:round/>
                  <a:headEnd len="sm" w="sm" type="none"/>
                  <a:tailEnd len="sm" w="sm" type="none"/>
                </a:ln>
                <a:noFill/>
                <a:latin typeface="Times New Roman"/>
              </a:rPr>
              <a:t>Thank you for watching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c3d1731c27_1_95"/>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271" name="Google Shape;271;g2c3d1731c27_1_95"/>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272" name="Google Shape;272;g2c3d1731c27_1_95"/>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3" name="Google Shape;273;g2c3d1731c27_1_95"/>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1.2</a:t>
            </a:r>
            <a:endParaRPr/>
          </a:p>
        </p:txBody>
      </p:sp>
      <p:sp>
        <p:nvSpPr>
          <p:cNvPr id="274" name="Google Shape;274;g2c3d1731c27_1_95"/>
          <p:cNvSpPr txBox="1"/>
          <p:nvPr/>
        </p:nvSpPr>
        <p:spPr>
          <a:xfrm>
            <a:off x="1516274" y="370400"/>
            <a:ext cx="8981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Lịch sử và phát triển về giao thức HTTP</a:t>
            </a:r>
            <a:endParaRPr/>
          </a:p>
        </p:txBody>
      </p:sp>
      <p:sp>
        <p:nvSpPr>
          <p:cNvPr id="275" name="Google Shape;275;g2c3d1731c27_1_95"/>
          <p:cNvSpPr txBox="1"/>
          <p:nvPr/>
        </p:nvSpPr>
        <p:spPr>
          <a:xfrm>
            <a:off x="1495075" y="2668925"/>
            <a:ext cx="9757500" cy="3755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Internet và WWW phát triển mạnh mẽ với các trang web đầy đủ chức năng và nội dung động.</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HTTP/1.1 trở nên hạn chế do độ trễ và tải trang lớn.</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HTTP/2 giới thiệu multiplexing và cải thiện hiệu suất truyền tải.</a:t>
            </a:r>
            <a:endParaRPr sz="2800">
              <a:solidFill>
                <a:schemeClr val="lt1"/>
              </a:solidFill>
              <a:latin typeface="Times New Roman"/>
              <a:ea typeface="Times New Roman"/>
              <a:cs typeface="Times New Roman"/>
              <a:sym typeface="Times New Roman"/>
            </a:endParaRPr>
          </a:p>
          <a:p>
            <a:pPr indent="-342900" lvl="0" marL="342900" marR="0" rtl="0" algn="l">
              <a:lnSpc>
                <a:spcPct val="150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HTTP/3 đang phát triển, dự kiến sử dụng giao thức QUIC để tăng tốc độ xử lý và bảo mật thông tin.</a:t>
            </a:r>
            <a:endParaRPr sz="2800">
              <a:solidFill>
                <a:schemeClr val="lt1"/>
              </a:solidFill>
              <a:latin typeface="Times New Roman"/>
              <a:ea typeface="Times New Roman"/>
              <a:cs typeface="Times New Roman"/>
              <a:sym typeface="Times New Roman"/>
            </a:endParaRPr>
          </a:p>
        </p:txBody>
      </p:sp>
      <p:sp>
        <p:nvSpPr>
          <p:cNvPr id="276" name="Google Shape;276;g2c3d1731c27_1_95"/>
          <p:cNvSpPr txBox="1"/>
          <p:nvPr/>
        </p:nvSpPr>
        <p:spPr>
          <a:xfrm>
            <a:off x="1287684" y="1430967"/>
            <a:ext cx="967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Xuất hiện và phát triển của HTTP</a:t>
            </a:r>
            <a:endParaRPr sz="3200">
              <a:solidFill>
                <a:schemeClr val="lt1"/>
              </a:solidFill>
              <a:latin typeface="Century Gothic"/>
              <a:ea typeface="Century Gothic"/>
              <a:cs typeface="Century Gothic"/>
              <a:sym typeface="Century Gothic"/>
            </a:endParaRPr>
          </a:p>
        </p:txBody>
      </p:sp>
      <p:sp>
        <p:nvSpPr>
          <p:cNvPr id="277" name="Google Shape;277;g2c3d1731c27_1_95"/>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78" name="Google Shape;278;g2c3d1731c27_1_95"/>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9" name="Google Shape;279;g2c3d1731c27_1_95"/>
          <p:cNvSpPr txBox="1"/>
          <p:nvPr/>
        </p:nvSpPr>
        <p:spPr>
          <a:xfrm>
            <a:off x="494551" y="1577225"/>
            <a:ext cx="620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1.2.1</a:t>
            </a:r>
            <a:endParaRPr sz="1100"/>
          </a:p>
        </p:txBody>
      </p:sp>
      <p:sp>
        <p:nvSpPr>
          <p:cNvPr id="280" name="Google Shape;280;g2c3d1731c27_1_95"/>
          <p:cNvSpPr txBox="1"/>
          <p:nvPr/>
        </p:nvSpPr>
        <p:spPr>
          <a:xfrm>
            <a:off x="1249907" y="2049950"/>
            <a:ext cx="20049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Times New Roman"/>
                <a:ea typeface="Times New Roman"/>
                <a:cs typeface="Times New Roman"/>
                <a:sym typeface="Times New Roman"/>
              </a:rPr>
              <a:t>Hiện đại: </a:t>
            </a:r>
            <a:endParaRPr sz="30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500"/>
                                        <p:tgtEl>
                                          <p:spTgt spid="2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c3d1731c27_1_114"/>
          <p:cNvSpPr txBox="1"/>
          <p:nvPr/>
        </p:nvSpPr>
        <p:spPr>
          <a:xfrm>
            <a:off x="-210274" y="-187125"/>
            <a:ext cx="242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sp>
        <p:nvSpPr>
          <p:cNvPr id="286" name="Google Shape;286;g2c3d1731c27_1_114"/>
          <p:cNvSpPr/>
          <p:nvPr/>
        </p:nvSpPr>
        <p:spPr>
          <a:xfrm>
            <a:off x="-256890" y="-170099"/>
            <a:ext cx="1371600" cy="13716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FFCBA2"/>
              </a:solidFill>
              <a:latin typeface="Century Gothic"/>
              <a:ea typeface="Century Gothic"/>
              <a:cs typeface="Century Gothic"/>
              <a:sym typeface="Century Gothic"/>
            </a:endParaRPr>
          </a:p>
        </p:txBody>
      </p:sp>
      <p:sp>
        <p:nvSpPr>
          <p:cNvPr id="287" name="Google Shape;287;g2c3d1731c27_1_114"/>
          <p:cNvSpPr/>
          <p:nvPr/>
        </p:nvSpPr>
        <p:spPr>
          <a:xfrm>
            <a:off x="-210274" y="-124381"/>
            <a:ext cx="1280100" cy="12801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g2c3d1731c27_1_114"/>
          <p:cNvSpPr txBox="1"/>
          <p:nvPr/>
        </p:nvSpPr>
        <p:spPr>
          <a:xfrm>
            <a:off x="-15390" y="100200"/>
            <a:ext cx="1074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Century Gothic"/>
                <a:ea typeface="Century Gothic"/>
                <a:cs typeface="Century Gothic"/>
                <a:sym typeface="Century Gothic"/>
              </a:rPr>
              <a:t>1.2</a:t>
            </a:r>
            <a:endParaRPr/>
          </a:p>
        </p:txBody>
      </p:sp>
      <p:sp>
        <p:nvSpPr>
          <p:cNvPr id="289" name="Google Shape;289;g2c3d1731c27_1_114"/>
          <p:cNvSpPr txBox="1"/>
          <p:nvPr/>
        </p:nvSpPr>
        <p:spPr>
          <a:xfrm>
            <a:off x="1516274" y="370400"/>
            <a:ext cx="8981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Lịch sử và phát triển về giao thức HTTP</a:t>
            </a:r>
            <a:endParaRPr/>
          </a:p>
        </p:txBody>
      </p:sp>
      <p:sp>
        <p:nvSpPr>
          <p:cNvPr id="290" name="Google Shape;290;g2c3d1731c27_1_114"/>
          <p:cNvSpPr txBox="1"/>
          <p:nvPr/>
        </p:nvSpPr>
        <p:spPr>
          <a:xfrm>
            <a:off x="504475" y="2287925"/>
            <a:ext cx="11243100" cy="4294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2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HTTP/0.9: Ra đời năm 1991, chỉ hỗ trợ truyền tải tài liệu HTML đơn giản.</a:t>
            </a:r>
            <a:endParaRPr sz="2800">
              <a:solidFill>
                <a:schemeClr val="lt1"/>
              </a:solidFill>
              <a:latin typeface="Times New Roman"/>
              <a:ea typeface="Times New Roman"/>
              <a:cs typeface="Times New Roman"/>
              <a:sym typeface="Times New Roman"/>
            </a:endParaRPr>
          </a:p>
          <a:p>
            <a:pPr indent="-342900" lvl="0" marL="342900" marR="0" rtl="0" algn="l">
              <a:lnSpc>
                <a:spcPct val="12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HTTP/1: Phát hành vào năm 1996, cho phép truyền tải dữ liệu các dữ liệu phức tạp hơn và hỗ trợ thông tin định danh.</a:t>
            </a:r>
            <a:endParaRPr sz="2800">
              <a:solidFill>
                <a:schemeClr val="lt1"/>
              </a:solidFill>
              <a:latin typeface="Times New Roman"/>
              <a:ea typeface="Times New Roman"/>
              <a:cs typeface="Times New Roman"/>
              <a:sym typeface="Times New Roman"/>
            </a:endParaRPr>
          </a:p>
          <a:p>
            <a:pPr indent="-342900" lvl="0" marL="342900" marR="0" rtl="0" algn="l">
              <a:lnSpc>
                <a:spcPct val="12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HTTP/1.1: Công bố vào năm 1999, giới thiệu nhiều cải tiến như đường truyền kéo dài, tải nhiều tài liệu trên cùng một kết nối.</a:t>
            </a:r>
            <a:endParaRPr sz="2800">
              <a:solidFill>
                <a:schemeClr val="lt1"/>
              </a:solidFill>
              <a:latin typeface="Times New Roman"/>
              <a:ea typeface="Times New Roman"/>
              <a:cs typeface="Times New Roman"/>
              <a:sym typeface="Times New Roman"/>
            </a:endParaRPr>
          </a:p>
          <a:p>
            <a:pPr indent="-342900" lvl="0" marL="342900" marR="0" rtl="0" algn="l">
              <a:lnSpc>
                <a:spcPct val="12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HTTP/2: Phát hành vào năm 2015, giới thiệu multiplexing và nén header.</a:t>
            </a:r>
            <a:endParaRPr sz="2800">
              <a:solidFill>
                <a:schemeClr val="lt1"/>
              </a:solidFill>
              <a:latin typeface="Times New Roman"/>
              <a:ea typeface="Times New Roman"/>
              <a:cs typeface="Times New Roman"/>
              <a:sym typeface="Times New Roman"/>
            </a:endParaRPr>
          </a:p>
          <a:p>
            <a:pPr indent="-342900" lvl="0" marL="342900" marR="0" rtl="0" algn="l">
              <a:lnSpc>
                <a:spcPct val="125000"/>
              </a:lnSpc>
              <a:spcBef>
                <a:spcPts val="0"/>
              </a:spcBef>
              <a:spcAft>
                <a:spcPts val="0"/>
              </a:spcAft>
              <a:buClr>
                <a:schemeClr val="lt1"/>
              </a:buClr>
              <a:buSzPts val="2800"/>
              <a:buFont typeface="Times New Roman"/>
              <a:buChar char="⮚"/>
            </a:pPr>
            <a:r>
              <a:rPr lang="en-US" sz="2800">
                <a:solidFill>
                  <a:schemeClr val="lt1"/>
                </a:solidFill>
                <a:latin typeface="Times New Roman"/>
                <a:ea typeface="Times New Roman"/>
                <a:cs typeface="Times New Roman"/>
                <a:sym typeface="Times New Roman"/>
              </a:rPr>
              <a:t>HTTP/3: Đang được phát triển, sử dụng QUIC để tăng tốc độ truyền tải trong môi trường mạng ổn định.</a:t>
            </a:r>
            <a:endParaRPr sz="2800">
              <a:solidFill>
                <a:schemeClr val="lt1"/>
              </a:solidFill>
              <a:latin typeface="Times New Roman"/>
              <a:ea typeface="Times New Roman"/>
              <a:cs typeface="Times New Roman"/>
              <a:sym typeface="Times New Roman"/>
            </a:endParaRPr>
          </a:p>
        </p:txBody>
      </p:sp>
      <p:sp>
        <p:nvSpPr>
          <p:cNvPr id="291" name="Google Shape;291;g2c3d1731c27_1_114"/>
          <p:cNvSpPr txBox="1"/>
          <p:nvPr/>
        </p:nvSpPr>
        <p:spPr>
          <a:xfrm>
            <a:off x="1287675" y="1430975"/>
            <a:ext cx="992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Những cải tiến của giao thức HTTP qua từng phiên bản</a:t>
            </a:r>
            <a:endParaRPr sz="3200">
              <a:solidFill>
                <a:schemeClr val="lt1"/>
              </a:solidFill>
              <a:latin typeface="Century Gothic"/>
              <a:ea typeface="Century Gothic"/>
              <a:cs typeface="Century Gothic"/>
              <a:sym typeface="Century Gothic"/>
            </a:endParaRPr>
          </a:p>
        </p:txBody>
      </p:sp>
      <p:sp>
        <p:nvSpPr>
          <p:cNvPr id="292" name="Google Shape;292;g2c3d1731c27_1_114"/>
          <p:cNvSpPr/>
          <p:nvPr/>
        </p:nvSpPr>
        <p:spPr>
          <a:xfrm>
            <a:off x="400000" y="1402625"/>
            <a:ext cx="697500" cy="672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
        <p:nvSpPr>
          <p:cNvPr id="293" name="Google Shape;293;g2c3d1731c27_1_114"/>
          <p:cNvSpPr/>
          <p:nvPr/>
        </p:nvSpPr>
        <p:spPr>
          <a:xfrm>
            <a:off x="437063" y="1439974"/>
            <a:ext cx="620100" cy="597600"/>
          </a:xfrm>
          <a:prstGeom prst="ellipse">
            <a:avLst/>
          </a:prstGeom>
          <a:solidFill>
            <a:schemeClr val="accent1"/>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4" name="Google Shape;294;g2c3d1731c27_1_114"/>
          <p:cNvSpPr txBox="1"/>
          <p:nvPr/>
        </p:nvSpPr>
        <p:spPr>
          <a:xfrm>
            <a:off x="417102" y="1577225"/>
            <a:ext cx="697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entury Gothic"/>
                <a:ea typeface="Century Gothic"/>
                <a:cs typeface="Century Gothic"/>
                <a:sym typeface="Century Gothic"/>
              </a:rPr>
              <a:t>1.2.2</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2023-03-16T08:39:42Z</dcterms:created>
  <dc:creator>Hiển Trần Gia</dc:creator>
</cp:coreProperties>
</file>